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4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91" r:id="rId31"/>
    <p:sldId id="287" r:id="rId32"/>
    <p:sldId id="288" r:id="rId33"/>
    <p:sldId id="292" r:id="rId34"/>
    <p:sldId id="289" r:id="rId35"/>
    <p:sldId id="295" r:id="rId36"/>
    <p:sldId id="296" r:id="rId37"/>
    <p:sldId id="293" r:id="rId38"/>
    <p:sldId id="297" r:id="rId39"/>
    <p:sldId id="298" r:id="rId40"/>
    <p:sldId id="299" r:id="rId41"/>
    <p:sldId id="304" r:id="rId42"/>
    <p:sldId id="300" r:id="rId43"/>
    <p:sldId id="302" r:id="rId44"/>
    <p:sldId id="303" r:id="rId45"/>
    <p:sldId id="305" r:id="rId46"/>
    <p:sldId id="306" r:id="rId47"/>
    <p:sldId id="311" r:id="rId48"/>
    <p:sldId id="308" r:id="rId49"/>
    <p:sldId id="309" r:id="rId50"/>
    <p:sldId id="310" r:id="rId51"/>
    <p:sldId id="312" r:id="rId52"/>
    <p:sldId id="307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FDB"/>
    <a:srgbClr val="61E7ED"/>
    <a:srgbClr val="00DAEF"/>
    <a:srgbClr val="00B0F0"/>
    <a:srgbClr val="158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7"/>
    <p:restoredTop sz="94801"/>
  </p:normalViewPr>
  <p:slideViewPr>
    <p:cSldViewPr snapToGrid="0">
      <p:cViewPr varScale="1">
        <p:scale>
          <a:sx n="115" d="100"/>
          <a:sy n="115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157B9-A424-7544-9BDE-F7B212EE141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2569A-D75D-6144-8235-ED6775996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8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89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78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40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68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35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20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89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628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9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8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10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19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8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71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04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2569A-D75D-6144-8235-ED6775996C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92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73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5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881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7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2/13/25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871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6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547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4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1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4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36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2/13/25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09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23" r:id="rId6"/>
    <p:sldLayoutId id="2147483818" r:id="rId7"/>
    <p:sldLayoutId id="2147483819" r:id="rId8"/>
    <p:sldLayoutId id="2147483820" r:id="rId9"/>
    <p:sldLayoutId id="2147483822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50" name="Freeform: Shape 17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1" name="Freeform: Shape 19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2" name="Freeform: Shape 21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 fontScale="90000"/>
          </a:bodyPr>
          <a:lstStyle/>
          <a:p>
            <a:r>
              <a:rPr lang="en-US" sz="6000" dirty="0"/>
              <a:t>Django REST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427B0-DBD6-4F86-801A-7C6B583DC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162357" cy="1576188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With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7269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API Endpoints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711AC-7344-7AFF-CACF-2FD0749771FE}"/>
              </a:ext>
            </a:extLst>
          </p:cNvPr>
          <p:cNvSpPr txBox="1"/>
          <p:nvPr/>
        </p:nvSpPr>
        <p:spPr>
          <a:xfrm>
            <a:off x="1201211" y="1646710"/>
            <a:ext cx="7002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Returns the data to integrate into the frontend.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7C72C-B2C4-C0B6-BC46-4B6CA681F815}"/>
              </a:ext>
            </a:extLst>
          </p:cNvPr>
          <p:cNvSpPr txBox="1"/>
          <p:nvPr/>
        </p:nvSpPr>
        <p:spPr>
          <a:xfrm>
            <a:off x="1201211" y="3254268"/>
            <a:ext cx="7002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http://127.0.0.1:8000/</a:t>
            </a:r>
            <a:r>
              <a:rPr lang="en-US" dirty="0" err="1"/>
              <a:t>api</a:t>
            </a:r>
            <a:r>
              <a:rPr lang="en-US" dirty="0"/>
              <a:t>/v1/students/</a:t>
            </a:r>
          </a:p>
        </p:txBody>
      </p:sp>
    </p:spTree>
    <p:extLst>
      <p:ext uri="{BB962C8B-B14F-4D97-AF65-F5344CB8AC3E}">
        <p14:creationId xmlns:p14="http://schemas.microsoft.com/office/powerpoint/2010/main" val="19575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Serializers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711AC-7344-7AFF-CACF-2FD0749771FE}"/>
              </a:ext>
            </a:extLst>
          </p:cNvPr>
          <p:cNvSpPr txBox="1"/>
          <p:nvPr/>
        </p:nvSpPr>
        <p:spPr>
          <a:xfrm>
            <a:off x="1201211" y="1646710"/>
            <a:ext cx="859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Serialization is the process of converting the model object or a queryset into JSON format or any other formats that the client requires</a:t>
            </a:r>
            <a:r>
              <a:rPr lang="en-IN" dirty="0">
                <a:latin typeface="Calibri" panose="020F0502020204030204" pitchFamily="34" charset="0"/>
                <a:ea typeface="Aptos" panose="020B0004020202020204" pitchFamily="34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37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Class Based 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711AC-7344-7AFF-CACF-2FD0749771FE}"/>
              </a:ext>
            </a:extLst>
          </p:cNvPr>
          <p:cNvSpPr txBox="1"/>
          <p:nvPr/>
        </p:nvSpPr>
        <p:spPr>
          <a:xfrm>
            <a:off x="1201211" y="1646710"/>
            <a:ext cx="8598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Class-based views provide more structured and organized way to handle requests using Object-oriented principles.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0CDD9-30CB-20CA-BD59-5A49352CC979}"/>
              </a:ext>
            </a:extLst>
          </p:cNvPr>
          <p:cNvSpPr txBox="1"/>
          <p:nvPr/>
        </p:nvSpPr>
        <p:spPr>
          <a:xfrm>
            <a:off x="1998994" y="2808570"/>
            <a:ext cx="1110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get()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C2FA9-4139-4C5F-E9A9-364069A8EFA4}"/>
              </a:ext>
            </a:extLst>
          </p:cNvPr>
          <p:cNvSpPr txBox="1"/>
          <p:nvPr/>
        </p:nvSpPr>
        <p:spPr>
          <a:xfrm>
            <a:off x="1998994" y="3547922"/>
            <a:ext cx="960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post()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9DACE-CDE8-8CEA-CC31-7C0D06094AC3}"/>
              </a:ext>
            </a:extLst>
          </p:cNvPr>
          <p:cNvSpPr txBox="1"/>
          <p:nvPr/>
        </p:nvSpPr>
        <p:spPr>
          <a:xfrm>
            <a:off x="1998994" y="4287274"/>
            <a:ext cx="886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put()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B219F-E14C-EBD8-5641-BE8A63BFAD99}"/>
              </a:ext>
            </a:extLst>
          </p:cNvPr>
          <p:cNvSpPr txBox="1"/>
          <p:nvPr/>
        </p:nvSpPr>
        <p:spPr>
          <a:xfrm>
            <a:off x="1998994" y="5026626"/>
            <a:ext cx="960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delete()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09E70-4DA4-C234-1154-600108021716}"/>
              </a:ext>
            </a:extLst>
          </p:cNvPr>
          <p:cNvSpPr txBox="1"/>
          <p:nvPr/>
        </p:nvSpPr>
        <p:spPr>
          <a:xfrm>
            <a:off x="3920546" y="2833676"/>
            <a:ext cx="2175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Get the students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F6490A8-4E82-88B8-5C1D-E78F9C11CC4D}"/>
              </a:ext>
            </a:extLst>
          </p:cNvPr>
          <p:cNvSpPr/>
          <p:nvPr/>
        </p:nvSpPr>
        <p:spPr>
          <a:xfrm>
            <a:off x="2959770" y="2945868"/>
            <a:ext cx="692557" cy="1487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4EB281B-D91A-BA2A-F7CC-EE831D8F3105}"/>
              </a:ext>
            </a:extLst>
          </p:cNvPr>
          <p:cNvSpPr/>
          <p:nvPr/>
        </p:nvSpPr>
        <p:spPr>
          <a:xfrm>
            <a:off x="2959770" y="3631211"/>
            <a:ext cx="692557" cy="1487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22C19-D36D-F21F-40BF-2FE58904F6E7}"/>
              </a:ext>
            </a:extLst>
          </p:cNvPr>
          <p:cNvSpPr txBox="1"/>
          <p:nvPr/>
        </p:nvSpPr>
        <p:spPr>
          <a:xfrm>
            <a:off x="3920546" y="3517665"/>
            <a:ext cx="2175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Create a student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2220AA0F-8E9E-103D-5C7E-EE91D14430E5}"/>
              </a:ext>
            </a:extLst>
          </p:cNvPr>
          <p:cNvSpPr/>
          <p:nvPr/>
        </p:nvSpPr>
        <p:spPr>
          <a:xfrm>
            <a:off x="2959770" y="4397567"/>
            <a:ext cx="692557" cy="1487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1C8FD02-2D46-02F3-B884-53DF03EA29D9}"/>
              </a:ext>
            </a:extLst>
          </p:cNvPr>
          <p:cNvSpPr/>
          <p:nvPr/>
        </p:nvSpPr>
        <p:spPr>
          <a:xfrm>
            <a:off x="2959770" y="5136919"/>
            <a:ext cx="692557" cy="14874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F863A-89A7-56C4-D61F-9954024B74CB}"/>
              </a:ext>
            </a:extLst>
          </p:cNvPr>
          <p:cNvSpPr txBox="1"/>
          <p:nvPr/>
        </p:nvSpPr>
        <p:spPr>
          <a:xfrm>
            <a:off x="3920546" y="4287273"/>
            <a:ext cx="2175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Update a student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E3223-0F77-A5E3-29D0-443DBCD15CB2}"/>
              </a:ext>
            </a:extLst>
          </p:cNvPr>
          <p:cNvSpPr txBox="1"/>
          <p:nvPr/>
        </p:nvSpPr>
        <p:spPr>
          <a:xfrm>
            <a:off x="3920546" y="5026624"/>
            <a:ext cx="2175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Delete a student</a:t>
            </a:r>
          </a:p>
        </p:txBody>
      </p:sp>
    </p:spTree>
    <p:extLst>
      <p:ext uri="{BB962C8B-B14F-4D97-AF65-F5344CB8AC3E}">
        <p14:creationId xmlns:p14="http://schemas.microsoft.com/office/powerpoint/2010/main" val="240331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5" grpId="0"/>
      <p:bldP spid="6" grpId="0"/>
      <p:bldP spid="7" grpId="0"/>
      <p:bldP spid="8" grpId="0"/>
      <p:bldP spid="10" grpId="0" animBg="1"/>
      <p:bldP spid="11" grpId="0" animBg="1"/>
      <p:bldP spid="12" grpId="0"/>
      <p:bldP spid="14" grpId="0" animBg="1"/>
      <p:bldP spid="15" grpId="0" animBg="1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9338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Mixins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711AC-7344-7AFF-CACF-2FD0749771FE}"/>
              </a:ext>
            </a:extLst>
          </p:cNvPr>
          <p:cNvSpPr txBox="1"/>
          <p:nvPr/>
        </p:nvSpPr>
        <p:spPr>
          <a:xfrm>
            <a:off x="1201211" y="1646710"/>
            <a:ext cx="85983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Mixins are reusable code classes in object-oriented programming that provide specific functionalities.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441F2A-AB62-8903-9AD8-C537C059ECD2}"/>
              </a:ext>
            </a:extLst>
          </p:cNvPr>
          <p:cNvSpPr txBox="1"/>
          <p:nvPr/>
        </p:nvSpPr>
        <p:spPr>
          <a:xfrm>
            <a:off x="1201210" y="2517383"/>
            <a:ext cx="8598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In Django REST Framework, mixins are used to add common functionality to views.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57E052-619B-B961-FC4A-0F5E9CCFCA88}"/>
              </a:ext>
            </a:extLst>
          </p:cNvPr>
          <p:cNvSpPr txBox="1"/>
          <p:nvPr/>
        </p:nvSpPr>
        <p:spPr>
          <a:xfrm>
            <a:off x="1230026" y="3448272"/>
            <a:ext cx="1076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Create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72DAA6-70D6-EC75-33E5-7AF6A3D42769}"/>
              </a:ext>
            </a:extLst>
          </p:cNvPr>
          <p:cNvSpPr txBox="1"/>
          <p:nvPr/>
        </p:nvSpPr>
        <p:spPr>
          <a:xfrm>
            <a:off x="1230026" y="4036125"/>
            <a:ext cx="1076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A95F7-EF2C-A11F-B318-1E8274C4AB9E}"/>
              </a:ext>
            </a:extLst>
          </p:cNvPr>
          <p:cNvSpPr txBox="1"/>
          <p:nvPr/>
        </p:nvSpPr>
        <p:spPr>
          <a:xfrm>
            <a:off x="1230026" y="4623978"/>
            <a:ext cx="1076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Update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A55C75-813A-9ADC-8D59-F9F5DD1E7564}"/>
              </a:ext>
            </a:extLst>
          </p:cNvPr>
          <p:cNvSpPr txBox="1"/>
          <p:nvPr/>
        </p:nvSpPr>
        <p:spPr>
          <a:xfrm>
            <a:off x="1230026" y="5211290"/>
            <a:ext cx="10761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421295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Mixins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5292B-FD37-F5A0-9A4E-51110A974642}"/>
              </a:ext>
            </a:extLst>
          </p:cNvPr>
          <p:cNvSpPr txBox="1"/>
          <p:nvPr/>
        </p:nvSpPr>
        <p:spPr>
          <a:xfrm>
            <a:off x="1201212" y="2420884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ListModelMixin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F2DB0-B20F-2554-F83C-883F918954DE}"/>
              </a:ext>
            </a:extLst>
          </p:cNvPr>
          <p:cNvSpPr txBox="1"/>
          <p:nvPr/>
        </p:nvSpPr>
        <p:spPr>
          <a:xfrm>
            <a:off x="1201211" y="3034533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CreateModelMixin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48522-7BF1-54ED-CE7C-C9DE8BADE46F}"/>
              </a:ext>
            </a:extLst>
          </p:cNvPr>
          <p:cNvSpPr txBox="1"/>
          <p:nvPr/>
        </p:nvSpPr>
        <p:spPr>
          <a:xfrm>
            <a:off x="1199869" y="3648182"/>
            <a:ext cx="2825151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RetriewModelMixin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DF890-18D7-8FFC-B700-F585E5E1E0B2}"/>
              </a:ext>
            </a:extLst>
          </p:cNvPr>
          <p:cNvSpPr txBox="1"/>
          <p:nvPr/>
        </p:nvSpPr>
        <p:spPr>
          <a:xfrm>
            <a:off x="1199869" y="4263377"/>
            <a:ext cx="27647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UpdateModelMixin</a:t>
            </a:r>
            <a:r>
              <a:rPr lang="en-IN" sz="1600" dirty="0">
                <a:effectLst/>
              </a:rPr>
              <a:t> 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0638E-ACE2-C556-CCF4-DF41240B9A5E}"/>
              </a:ext>
            </a:extLst>
          </p:cNvPr>
          <p:cNvSpPr txBox="1"/>
          <p:nvPr/>
        </p:nvSpPr>
        <p:spPr>
          <a:xfrm>
            <a:off x="1176547" y="4853437"/>
            <a:ext cx="2506932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DestroyModelMixin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E0D31F-4F78-C771-C81F-05BE04553010}"/>
              </a:ext>
            </a:extLst>
          </p:cNvPr>
          <p:cNvSpPr txBox="1"/>
          <p:nvPr/>
        </p:nvSpPr>
        <p:spPr>
          <a:xfrm>
            <a:off x="6463494" y="2420884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generics.GenericAPIView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B9D1C4-0A7A-DEDC-FD23-C939D1260316}"/>
              </a:ext>
            </a:extLst>
          </p:cNvPr>
          <p:cNvSpPr txBox="1"/>
          <p:nvPr/>
        </p:nvSpPr>
        <p:spPr>
          <a:xfrm>
            <a:off x="6966250" y="2781817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get()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30182-40F5-86AE-BDED-E3ECDC148EE0}"/>
              </a:ext>
            </a:extLst>
          </p:cNvPr>
          <p:cNvSpPr txBox="1"/>
          <p:nvPr/>
        </p:nvSpPr>
        <p:spPr>
          <a:xfrm>
            <a:off x="6966250" y="3258467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post()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C646D0-C08E-43E7-D165-9E0C0C0FDAA4}"/>
              </a:ext>
            </a:extLst>
          </p:cNvPr>
          <p:cNvSpPr txBox="1"/>
          <p:nvPr/>
        </p:nvSpPr>
        <p:spPr>
          <a:xfrm>
            <a:off x="6966250" y="3736457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put()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C2F4AD-F599-55BC-9856-0E0DED508AAE}"/>
              </a:ext>
            </a:extLst>
          </p:cNvPr>
          <p:cNvSpPr txBox="1"/>
          <p:nvPr/>
        </p:nvSpPr>
        <p:spPr>
          <a:xfrm>
            <a:off x="6966249" y="4214447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delete()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96A10F-E3D9-E8C5-D66D-8BED494B9C63}"/>
              </a:ext>
            </a:extLst>
          </p:cNvPr>
          <p:cNvSpPr txBox="1"/>
          <p:nvPr/>
        </p:nvSpPr>
        <p:spPr>
          <a:xfrm>
            <a:off x="6463494" y="4976637"/>
            <a:ext cx="452717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{ </a:t>
            </a:r>
          </a:p>
          <a:p>
            <a:r>
              <a:rPr lang="en-IN" sz="1600" dirty="0"/>
              <a:t>  "id": 1,</a:t>
            </a:r>
          </a:p>
          <a:p>
            <a:r>
              <a:rPr lang="en-IN" sz="1600" dirty="0"/>
              <a:t>  "name": "John Doe",</a:t>
            </a:r>
          </a:p>
          <a:p>
            <a:r>
              <a:rPr lang="en-IN" sz="1600" dirty="0"/>
              <a:t>  ”designation":  ”Software Engineer" </a:t>
            </a:r>
          </a:p>
          <a:p>
            <a:r>
              <a:rPr lang="en-IN" sz="1600" dirty="0"/>
              <a:t>}</a:t>
            </a:r>
            <a:endParaRPr lang="en-US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FD80C4-5A72-7E7A-FFAE-526209E76500}"/>
              </a:ext>
            </a:extLst>
          </p:cNvPr>
          <p:cNvSpPr txBox="1"/>
          <p:nvPr/>
        </p:nvSpPr>
        <p:spPr>
          <a:xfrm>
            <a:off x="4720356" y="1519321"/>
            <a:ext cx="6270314" cy="394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 Employees(mixins</a:t>
            </a:r>
            <a:r>
              <a:rPr lang="en-US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generics.</a:t>
            </a:r>
            <a:r>
              <a:rPr lang="en-US" sz="1800" dirty="0" err="1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GenericAPIView</a:t>
            </a:r>
            <a:r>
              <a:rPr lang="en-US" sz="18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1C731A-BD88-3446-BAC7-7349561BEC04}"/>
              </a:ext>
            </a:extLst>
          </p:cNvPr>
          <p:cNvSpPr txBox="1"/>
          <p:nvPr/>
        </p:nvSpPr>
        <p:spPr>
          <a:xfrm>
            <a:off x="4212369" y="2425895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list()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E2A843-6613-DB64-B700-3EE1621DC220}"/>
              </a:ext>
            </a:extLst>
          </p:cNvPr>
          <p:cNvSpPr txBox="1"/>
          <p:nvPr/>
        </p:nvSpPr>
        <p:spPr>
          <a:xfrm>
            <a:off x="4186128" y="3036990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6C903D-1B76-8A4C-1A32-87B82E548686}"/>
              </a:ext>
            </a:extLst>
          </p:cNvPr>
          <p:cNvSpPr txBox="1"/>
          <p:nvPr/>
        </p:nvSpPr>
        <p:spPr>
          <a:xfrm>
            <a:off x="4212369" y="3648182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retrieve()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3A43E3-5271-1056-D4CF-41D2A71DE509}"/>
              </a:ext>
            </a:extLst>
          </p:cNvPr>
          <p:cNvSpPr txBox="1"/>
          <p:nvPr/>
        </p:nvSpPr>
        <p:spPr>
          <a:xfrm>
            <a:off x="4186127" y="4249156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1F308B-456F-988F-6FC0-5393E0ABF4F4}"/>
              </a:ext>
            </a:extLst>
          </p:cNvPr>
          <p:cNvSpPr txBox="1"/>
          <p:nvPr/>
        </p:nvSpPr>
        <p:spPr>
          <a:xfrm>
            <a:off x="4186127" y="4865778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destroy()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68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1" grpId="0"/>
      <p:bldP spid="14" grpId="0"/>
      <p:bldP spid="30" grpId="0"/>
      <p:bldP spid="31" grpId="0"/>
      <p:bldP spid="32" grpId="0"/>
      <p:bldP spid="33" grpId="0"/>
      <p:bldP spid="34" grpId="0"/>
      <p:bldP spid="36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Mixins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5292B-FD37-F5A0-9A4E-51110A974642}"/>
              </a:ext>
            </a:extLst>
          </p:cNvPr>
          <p:cNvSpPr txBox="1"/>
          <p:nvPr/>
        </p:nvSpPr>
        <p:spPr>
          <a:xfrm>
            <a:off x="1201212" y="2420884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ListModelMixin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F2DB0-B20F-2554-F83C-883F918954DE}"/>
              </a:ext>
            </a:extLst>
          </p:cNvPr>
          <p:cNvSpPr txBox="1"/>
          <p:nvPr/>
        </p:nvSpPr>
        <p:spPr>
          <a:xfrm>
            <a:off x="1201211" y="3034533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CreateModelMixin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48522-7BF1-54ED-CE7C-C9DE8BADE46F}"/>
              </a:ext>
            </a:extLst>
          </p:cNvPr>
          <p:cNvSpPr txBox="1"/>
          <p:nvPr/>
        </p:nvSpPr>
        <p:spPr>
          <a:xfrm>
            <a:off x="1199869" y="3648182"/>
            <a:ext cx="2825151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RetriewModelMixin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DF890-18D7-8FFC-B700-F585E5E1E0B2}"/>
              </a:ext>
            </a:extLst>
          </p:cNvPr>
          <p:cNvSpPr txBox="1"/>
          <p:nvPr/>
        </p:nvSpPr>
        <p:spPr>
          <a:xfrm>
            <a:off x="1199869" y="4263377"/>
            <a:ext cx="27647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UpdateModelMixin</a:t>
            </a:r>
            <a:r>
              <a:rPr lang="en-IN" sz="1600" dirty="0">
                <a:effectLst/>
              </a:rPr>
              <a:t> 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0638E-ACE2-C556-CCF4-DF41240B9A5E}"/>
              </a:ext>
            </a:extLst>
          </p:cNvPr>
          <p:cNvSpPr txBox="1"/>
          <p:nvPr/>
        </p:nvSpPr>
        <p:spPr>
          <a:xfrm>
            <a:off x="1176547" y="4853437"/>
            <a:ext cx="2506932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DestroyModelMixin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6948DF-8D5F-0448-E6BB-E20F2AC847EF}"/>
              </a:ext>
            </a:extLst>
          </p:cNvPr>
          <p:cNvSpPr txBox="1"/>
          <p:nvPr/>
        </p:nvSpPr>
        <p:spPr>
          <a:xfrm>
            <a:off x="4087723" y="1646710"/>
            <a:ext cx="6927730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 Employees(</a:t>
            </a:r>
            <a:r>
              <a:rPr lang="en-US" sz="16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mixins.</a:t>
            </a:r>
            <a:r>
              <a:rPr lang="en-US" sz="1600" dirty="0" err="1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ListModelMixin</a:t>
            </a:r>
            <a:r>
              <a:rPr lang="en-US" sz="16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, </a:t>
            </a:r>
            <a:r>
              <a:rPr lang="en-US" sz="16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generics.</a:t>
            </a:r>
            <a:r>
              <a:rPr lang="en-US" sz="1600" dirty="0" err="1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GenericAPIView</a:t>
            </a: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):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C30C59-2C1F-4AB2-AECD-3E17048B2ED0}"/>
              </a:ext>
            </a:extLst>
          </p:cNvPr>
          <p:cNvSpPr txBox="1"/>
          <p:nvPr/>
        </p:nvSpPr>
        <p:spPr>
          <a:xfrm>
            <a:off x="5140904" y="2138184"/>
            <a:ext cx="3270089" cy="361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IN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 get(self, request):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10F9D-890F-05DC-EEAB-A23F75344D54}"/>
              </a:ext>
            </a:extLst>
          </p:cNvPr>
          <p:cNvSpPr txBox="1"/>
          <p:nvPr/>
        </p:nvSpPr>
        <p:spPr>
          <a:xfrm>
            <a:off x="5824529" y="2486006"/>
            <a:ext cx="3270089" cy="361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</a:t>
            </a:r>
            <a:r>
              <a:rPr lang="en-IN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self.list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(request)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BAC59C-6CA3-1773-BE72-6A37B040D84E}"/>
              </a:ext>
            </a:extLst>
          </p:cNvPr>
          <p:cNvSpPr txBox="1"/>
          <p:nvPr/>
        </p:nvSpPr>
        <p:spPr>
          <a:xfrm>
            <a:off x="4027336" y="3306824"/>
            <a:ext cx="8166980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 Employees(</a:t>
            </a:r>
            <a:r>
              <a:rPr lang="en-US" sz="16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mixins.</a:t>
            </a:r>
            <a:r>
              <a:rPr lang="en-US" sz="1600" dirty="0" err="1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ListModelMixin</a:t>
            </a:r>
            <a:r>
              <a:rPr lang="en-US" sz="16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, </a:t>
            </a:r>
            <a:r>
              <a:rPr lang="en-US" sz="1600" dirty="0" err="1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mixins.CreateModelMixin</a:t>
            </a:r>
            <a:r>
              <a:rPr lang="en-US" sz="16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, </a:t>
            </a:r>
            <a:r>
              <a:rPr lang="en-US" sz="16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generics.</a:t>
            </a:r>
            <a:r>
              <a:rPr lang="en-US" sz="1600" dirty="0" err="1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GenericAPIView</a:t>
            </a: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):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2E4D9F-708D-6B85-D1DE-2308AA5ED07C}"/>
              </a:ext>
            </a:extLst>
          </p:cNvPr>
          <p:cNvSpPr txBox="1"/>
          <p:nvPr/>
        </p:nvSpPr>
        <p:spPr>
          <a:xfrm>
            <a:off x="5080517" y="3798298"/>
            <a:ext cx="3855051" cy="361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IN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 get(self, request):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F203C1-5DC4-8205-7A31-E6FEBDE90595}"/>
              </a:ext>
            </a:extLst>
          </p:cNvPr>
          <p:cNvSpPr txBox="1"/>
          <p:nvPr/>
        </p:nvSpPr>
        <p:spPr>
          <a:xfrm>
            <a:off x="5764142" y="4146120"/>
            <a:ext cx="3855051" cy="361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</a:t>
            </a:r>
            <a:r>
              <a:rPr lang="en-IN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self.list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(request)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BB05DC-97AF-5294-40D3-0062C83DE198}"/>
              </a:ext>
            </a:extLst>
          </p:cNvPr>
          <p:cNvSpPr txBox="1"/>
          <p:nvPr/>
        </p:nvSpPr>
        <p:spPr>
          <a:xfrm>
            <a:off x="5080517" y="4777085"/>
            <a:ext cx="3855051" cy="361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IN" sz="16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ef post(self, request):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CEE171-9715-1EE6-64EA-EEF524976BE9}"/>
              </a:ext>
            </a:extLst>
          </p:cNvPr>
          <p:cNvSpPr txBox="1"/>
          <p:nvPr/>
        </p:nvSpPr>
        <p:spPr>
          <a:xfrm>
            <a:off x="5764142" y="5124907"/>
            <a:ext cx="3855051" cy="361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return </a:t>
            </a:r>
            <a:r>
              <a:rPr lang="en-IN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self.create</a:t>
            </a:r>
            <a:r>
              <a:rPr lang="en-IN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(request)</a:t>
            </a:r>
          </a:p>
        </p:txBody>
      </p:sp>
    </p:spTree>
    <p:extLst>
      <p:ext uri="{BB962C8B-B14F-4D97-AF65-F5344CB8AC3E}">
        <p14:creationId xmlns:p14="http://schemas.microsoft.com/office/powerpoint/2010/main" val="426571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  <p:bldP spid="25" grpId="0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125506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Generics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5292B-FD37-F5A0-9A4E-51110A974642}"/>
              </a:ext>
            </a:extLst>
          </p:cNvPr>
          <p:cNvSpPr txBox="1"/>
          <p:nvPr/>
        </p:nvSpPr>
        <p:spPr>
          <a:xfrm>
            <a:off x="1727547" y="1952682"/>
            <a:ext cx="1607324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ListAPIView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F2DB0-B20F-2554-F83C-883F918954DE}"/>
              </a:ext>
            </a:extLst>
          </p:cNvPr>
          <p:cNvSpPr txBox="1"/>
          <p:nvPr/>
        </p:nvSpPr>
        <p:spPr>
          <a:xfrm>
            <a:off x="1727545" y="2313615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CreateAPIView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248522-7BF1-54ED-CE7C-C9DE8BADE46F}"/>
              </a:ext>
            </a:extLst>
          </p:cNvPr>
          <p:cNvSpPr txBox="1"/>
          <p:nvPr/>
        </p:nvSpPr>
        <p:spPr>
          <a:xfrm>
            <a:off x="1726203" y="2707322"/>
            <a:ext cx="2825151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RetrieveAPIView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DF890-18D7-8FFC-B700-F585E5E1E0B2}"/>
              </a:ext>
            </a:extLst>
          </p:cNvPr>
          <p:cNvSpPr txBox="1"/>
          <p:nvPr/>
        </p:nvSpPr>
        <p:spPr>
          <a:xfrm>
            <a:off x="1726203" y="3144349"/>
            <a:ext cx="27647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UpdateAPIView</a:t>
            </a:r>
            <a:r>
              <a:rPr lang="en-IN" sz="1600" dirty="0">
                <a:effectLst/>
              </a:rPr>
              <a:t> 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40638E-ACE2-C556-CCF4-DF41240B9A5E}"/>
              </a:ext>
            </a:extLst>
          </p:cNvPr>
          <p:cNvSpPr txBox="1"/>
          <p:nvPr/>
        </p:nvSpPr>
        <p:spPr>
          <a:xfrm>
            <a:off x="1726203" y="3564440"/>
            <a:ext cx="2506932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DestroyAPIView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AA1CB-D31C-B5A4-0B48-6870BAD16511}"/>
              </a:ext>
            </a:extLst>
          </p:cNvPr>
          <p:cNvSpPr txBox="1"/>
          <p:nvPr/>
        </p:nvSpPr>
        <p:spPr>
          <a:xfrm>
            <a:off x="1726203" y="4552159"/>
            <a:ext cx="2506932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ListCreateAPIView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18006-5389-DA70-8426-0BFF47300D7D}"/>
              </a:ext>
            </a:extLst>
          </p:cNvPr>
          <p:cNvSpPr txBox="1"/>
          <p:nvPr/>
        </p:nvSpPr>
        <p:spPr>
          <a:xfrm>
            <a:off x="1726203" y="4925305"/>
            <a:ext cx="2506932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RetrieveUpdateAPIView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5C7A6F-43EE-AB86-F31A-163D4D64EDA5}"/>
              </a:ext>
            </a:extLst>
          </p:cNvPr>
          <p:cNvSpPr txBox="1"/>
          <p:nvPr/>
        </p:nvSpPr>
        <p:spPr>
          <a:xfrm>
            <a:off x="1726203" y="5298451"/>
            <a:ext cx="3008528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RetrieveUpdateDestroyAPIView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01BE138-E3E9-8347-FF8A-1721EDA0D3B4}"/>
              </a:ext>
            </a:extLst>
          </p:cNvPr>
          <p:cNvSpPr/>
          <p:nvPr/>
        </p:nvSpPr>
        <p:spPr>
          <a:xfrm>
            <a:off x="3334869" y="2088777"/>
            <a:ext cx="1399861" cy="143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B86036-7B70-1092-528F-F7182948EE2D}"/>
              </a:ext>
            </a:extLst>
          </p:cNvPr>
          <p:cNvSpPr txBox="1"/>
          <p:nvPr/>
        </p:nvSpPr>
        <p:spPr>
          <a:xfrm>
            <a:off x="5075147" y="1979961"/>
            <a:ext cx="3988170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listing the objects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4E106D0-6753-4089-A9FB-6E8E89C9DFAE}"/>
              </a:ext>
            </a:extLst>
          </p:cNvPr>
          <p:cNvSpPr/>
          <p:nvPr/>
        </p:nvSpPr>
        <p:spPr>
          <a:xfrm>
            <a:off x="3334868" y="2497917"/>
            <a:ext cx="1399861" cy="143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8DEDE8-8501-80CE-ADF8-9074ED66DD6E}"/>
              </a:ext>
            </a:extLst>
          </p:cNvPr>
          <p:cNvSpPr txBox="1"/>
          <p:nvPr/>
        </p:nvSpPr>
        <p:spPr>
          <a:xfrm>
            <a:off x="5075147" y="2366211"/>
            <a:ext cx="3988170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creating the objects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34AAE68-6143-0CED-485B-706D71BA48B6}"/>
              </a:ext>
            </a:extLst>
          </p:cNvPr>
          <p:cNvSpPr/>
          <p:nvPr/>
        </p:nvSpPr>
        <p:spPr>
          <a:xfrm>
            <a:off x="3334867" y="2858850"/>
            <a:ext cx="1399861" cy="143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7E3428E-4723-E782-C9FD-26C0319C7CE2}"/>
              </a:ext>
            </a:extLst>
          </p:cNvPr>
          <p:cNvSpPr/>
          <p:nvPr/>
        </p:nvSpPr>
        <p:spPr>
          <a:xfrm>
            <a:off x="3334866" y="3244209"/>
            <a:ext cx="1399861" cy="143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10B8FC9-9608-0BD1-A0B2-96D9CE6E5429}"/>
              </a:ext>
            </a:extLst>
          </p:cNvPr>
          <p:cNvSpPr/>
          <p:nvPr/>
        </p:nvSpPr>
        <p:spPr>
          <a:xfrm>
            <a:off x="3334865" y="3673255"/>
            <a:ext cx="1399861" cy="143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9A51882-900C-136F-1452-585B6D243CB5}"/>
              </a:ext>
            </a:extLst>
          </p:cNvPr>
          <p:cNvSpPr/>
          <p:nvPr/>
        </p:nvSpPr>
        <p:spPr>
          <a:xfrm>
            <a:off x="4551355" y="4674062"/>
            <a:ext cx="1399861" cy="143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CB09BB9-68EB-ABA4-B73E-49256BF1DCF3}"/>
              </a:ext>
            </a:extLst>
          </p:cNvPr>
          <p:cNvSpPr/>
          <p:nvPr/>
        </p:nvSpPr>
        <p:spPr>
          <a:xfrm>
            <a:off x="4551354" y="5047208"/>
            <a:ext cx="1399861" cy="143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E3F65E16-C00B-C8C3-AFA4-B6243D73CCF9}"/>
              </a:ext>
            </a:extLst>
          </p:cNvPr>
          <p:cNvSpPr/>
          <p:nvPr/>
        </p:nvSpPr>
        <p:spPr>
          <a:xfrm>
            <a:off x="4551354" y="5415071"/>
            <a:ext cx="1399861" cy="14330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1EDA54-033D-D41C-D5C4-D187DE2F94F5}"/>
              </a:ext>
            </a:extLst>
          </p:cNvPr>
          <p:cNvSpPr txBox="1"/>
          <p:nvPr/>
        </p:nvSpPr>
        <p:spPr>
          <a:xfrm>
            <a:off x="5075147" y="2783416"/>
            <a:ext cx="4687418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retrieving a single object using pk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A76F0D-AC71-01E3-D6EB-D55D621D627A}"/>
              </a:ext>
            </a:extLst>
          </p:cNvPr>
          <p:cNvSpPr txBox="1"/>
          <p:nvPr/>
        </p:nvSpPr>
        <p:spPr>
          <a:xfrm>
            <a:off x="5073796" y="3131067"/>
            <a:ext cx="4687418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updating a single object using pk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F02E4A-0DBE-885B-528A-6A917AC0AAF8}"/>
              </a:ext>
            </a:extLst>
          </p:cNvPr>
          <p:cNvSpPr txBox="1"/>
          <p:nvPr/>
        </p:nvSpPr>
        <p:spPr>
          <a:xfrm>
            <a:off x="5073796" y="3546088"/>
            <a:ext cx="4687418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deleting an object using pk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A3C559-86A3-1A1E-0EED-5194DD07F52C}"/>
              </a:ext>
            </a:extLst>
          </p:cNvPr>
          <p:cNvSpPr txBox="1"/>
          <p:nvPr/>
        </p:nvSpPr>
        <p:spPr>
          <a:xfrm>
            <a:off x="6015238" y="4565246"/>
            <a:ext cx="4687418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listing and creating objects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D8FBDE-87C0-2BF3-4794-686D14AE9CFF}"/>
              </a:ext>
            </a:extLst>
          </p:cNvPr>
          <p:cNvSpPr txBox="1"/>
          <p:nvPr/>
        </p:nvSpPr>
        <p:spPr>
          <a:xfrm>
            <a:off x="6015238" y="4976357"/>
            <a:ext cx="4687418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retrieving &amp; updating objects using pk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D221D7-1198-75F0-2D81-EFCD9E594787}"/>
              </a:ext>
            </a:extLst>
          </p:cNvPr>
          <p:cNvSpPr txBox="1"/>
          <p:nvPr/>
        </p:nvSpPr>
        <p:spPr>
          <a:xfrm>
            <a:off x="6015238" y="5337290"/>
            <a:ext cx="4687418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For retrieving, updating &amp; deleting objects using pk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35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1" grpId="0"/>
      <p:bldP spid="14" grpId="0"/>
      <p:bldP spid="3" grpId="0"/>
      <p:bldP spid="7" grpId="0"/>
      <p:bldP spid="9" grpId="0"/>
      <p:bldP spid="10" grpId="0" animBg="1"/>
      <p:bldP spid="15" grpId="0"/>
      <p:bldP spid="18" grpId="0" animBg="1"/>
      <p:bldP spid="19" grpId="0"/>
      <p:bldP spid="20" grpId="0" animBg="1"/>
      <p:bldP spid="21" grpId="0" animBg="1"/>
      <p:bldP spid="23" grpId="0" animBg="1"/>
      <p:bldP spid="24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125506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 err="1"/>
              <a:t>Viewsets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D54E72-8324-3471-DF9E-AAB47A5E01B7}"/>
              </a:ext>
            </a:extLst>
          </p:cNvPr>
          <p:cNvSpPr txBox="1"/>
          <p:nvPr/>
        </p:nvSpPr>
        <p:spPr>
          <a:xfrm>
            <a:off x="1480638" y="2392894"/>
            <a:ext cx="2506932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iewsets.ViewSet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E34FD-4F39-EA01-68DA-64D3E4E7C565}"/>
              </a:ext>
            </a:extLst>
          </p:cNvPr>
          <p:cNvSpPr txBox="1"/>
          <p:nvPr/>
        </p:nvSpPr>
        <p:spPr>
          <a:xfrm>
            <a:off x="1480638" y="4605447"/>
            <a:ext cx="2506932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</a:t>
            </a:r>
            <a:r>
              <a:rPr lang="en-US" sz="1600" kern="100" dirty="0" err="1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iewsets.ModelViewSet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C88771-72DA-F7C5-5489-F9D2D9F5278D}"/>
              </a:ext>
            </a:extLst>
          </p:cNvPr>
          <p:cNvSpPr txBox="1"/>
          <p:nvPr/>
        </p:nvSpPr>
        <p:spPr>
          <a:xfrm>
            <a:off x="4513575" y="1285777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list()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B38313-4E65-D407-EBAE-58043EEC6EE5}"/>
              </a:ext>
            </a:extLst>
          </p:cNvPr>
          <p:cNvSpPr txBox="1"/>
          <p:nvPr/>
        </p:nvSpPr>
        <p:spPr>
          <a:xfrm>
            <a:off x="4487334" y="1896872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AA1377-75A9-8AAD-92AB-87526F77E2C3}"/>
              </a:ext>
            </a:extLst>
          </p:cNvPr>
          <p:cNvSpPr txBox="1"/>
          <p:nvPr/>
        </p:nvSpPr>
        <p:spPr>
          <a:xfrm>
            <a:off x="4513575" y="2508064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retrieve()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0DEE45-84FF-01DE-536D-F60FEAF5A3AC}"/>
              </a:ext>
            </a:extLst>
          </p:cNvPr>
          <p:cNvSpPr txBox="1"/>
          <p:nvPr/>
        </p:nvSpPr>
        <p:spPr>
          <a:xfrm>
            <a:off x="4487333" y="3109038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update()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B1D7CA-B482-AC9C-080C-A52BD9E82862}"/>
              </a:ext>
            </a:extLst>
          </p:cNvPr>
          <p:cNvSpPr txBox="1"/>
          <p:nvPr/>
        </p:nvSpPr>
        <p:spPr>
          <a:xfrm>
            <a:off x="4487333" y="3725660"/>
            <a:ext cx="2361497" cy="36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delete()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48E0D380-02A2-5C29-D48B-4DE232F351BB}"/>
              </a:ext>
            </a:extLst>
          </p:cNvPr>
          <p:cNvSpPr/>
          <p:nvPr/>
        </p:nvSpPr>
        <p:spPr>
          <a:xfrm>
            <a:off x="3800883" y="1216393"/>
            <a:ext cx="546100" cy="28927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43A240-67DD-A8CC-DD40-40ECA2785A1A}"/>
              </a:ext>
            </a:extLst>
          </p:cNvPr>
          <p:cNvSpPr txBox="1"/>
          <p:nvPr/>
        </p:nvSpPr>
        <p:spPr>
          <a:xfrm>
            <a:off x="4346982" y="4599486"/>
            <a:ext cx="7033441" cy="644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Takes only </a:t>
            </a:r>
            <a:r>
              <a:rPr lang="en-US" sz="16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queryset</a:t>
            </a: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</a:t>
            </a:r>
            <a:r>
              <a:rPr lang="en-US" sz="1600" kern="100" dirty="0" err="1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serializer_class</a:t>
            </a:r>
            <a:r>
              <a:rPr lang="en-US" sz="1600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automatically provides both pk based and non-pk based operations.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83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22" grpId="0"/>
      <p:bldP spid="25" grpId="0"/>
      <p:bldP spid="26" grpId="0"/>
      <p:bldP spid="41" grpId="0" animBg="1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Pagination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14761-F4EF-6C0C-2173-7DD05398A400}"/>
              </a:ext>
            </a:extLst>
          </p:cNvPr>
          <p:cNvSpPr txBox="1"/>
          <p:nvPr/>
        </p:nvSpPr>
        <p:spPr>
          <a:xfrm>
            <a:off x="1201212" y="2222103"/>
            <a:ext cx="3051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+mj-lt"/>
              </a:rPr>
              <a:t>PageNumberPagination</a:t>
            </a:r>
            <a:endParaRPr lang="en-US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ECF2F-6EF6-4CB8-9975-F66A8FA57C65}"/>
              </a:ext>
            </a:extLst>
          </p:cNvPr>
          <p:cNvSpPr txBox="1"/>
          <p:nvPr/>
        </p:nvSpPr>
        <p:spPr>
          <a:xfrm>
            <a:off x="1201212" y="3739500"/>
            <a:ext cx="3286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LimitOffsetPagination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24523-7B18-2A90-F6E4-DE7A48B48CCB}"/>
              </a:ext>
            </a:extLst>
          </p:cNvPr>
          <p:cNvSpPr txBox="1"/>
          <p:nvPr/>
        </p:nvSpPr>
        <p:spPr>
          <a:xfrm>
            <a:off x="4811367" y="2252880"/>
            <a:ext cx="30516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+mj-lt"/>
              </a:rPr>
              <a:t>page_size = 10</a:t>
            </a:r>
            <a:endParaRPr lang="en-US" sz="12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4355C-3D0C-598E-2D9B-44DDC8F6E427}"/>
              </a:ext>
            </a:extLst>
          </p:cNvPr>
          <p:cNvSpPr txBox="1"/>
          <p:nvPr/>
        </p:nvSpPr>
        <p:spPr>
          <a:xfrm>
            <a:off x="4811367" y="3739500"/>
            <a:ext cx="64504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latin typeface="+mj-lt"/>
              </a:defRPr>
            </a:lvl1pPr>
          </a:lstStyle>
          <a:p>
            <a:r>
              <a:rPr lang="en-IN" sz="1200" b="1" dirty="0"/>
              <a:t>Limit:</a:t>
            </a:r>
            <a:r>
              <a:rPr lang="en-IN" sz="1200" dirty="0"/>
              <a:t> This parameter controls how many items you want to see in a single page.</a:t>
            </a:r>
            <a:endParaRPr 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0C7E4-5091-8FC8-4045-F289227FC28D}"/>
              </a:ext>
            </a:extLst>
          </p:cNvPr>
          <p:cNvSpPr txBox="1"/>
          <p:nvPr/>
        </p:nvSpPr>
        <p:spPr>
          <a:xfrm>
            <a:off x="4811368" y="4072016"/>
            <a:ext cx="6129068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200" b="1" dirty="0">
                <a:latin typeface="+mj-lt"/>
              </a:rPr>
              <a:t>Offset:</a:t>
            </a:r>
            <a:r>
              <a:rPr lang="en-US" sz="1200" dirty="0">
                <a:latin typeface="+mj-lt"/>
              </a:rPr>
              <a:t> This parameter tells the API where to start fetching the items from.</a:t>
            </a:r>
            <a:endParaRPr lang="en-IN" sz="12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435A2A-9E20-9B26-F196-60C6BB74737B}"/>
              </a:ext>
            </a:extLst>
          </p:cNvPr>
          <p:cNvSpPr txBox="1"/>
          <p:nvPr/>
        </p:nvSpPr>
        <p:spPr>
          <a:xfrm>
            <a:off x="5366878" y="4556823"/>
            <a:ext cx="41656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If offset=0, you get the first 10 blogs (items 1-10).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7C0123-E4AF-E71B-C5DD-565378A90168}"/>
              </a:ext>
            </a:extLst>
          </p:cNvPr>
          <p:cNvSpPr txBox="1"/>
          <p:nvPr/>
        </p:nvSpPr>
        <p:spPr>
          <a:xfrm>
            <a:off x="5366876" y="4833822"/>
            <a:ext cx="43119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If offset=10, you get the next 10 blogs (items 11-20).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C9E70F-D34B-47EE-1DB6-3EB115BE63C5}"/>
              </a:ext>
            </a:extLst>
          </p:cNvPr>
          <p:cNvSpPr txBox="1"/>
          <p:nvPr/>
        </p:nvSpPr>
        <p:spPr>
          <a:xfrm>
            <a:off x="5366877" y="5110821"/>
            <a:ext cx="431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If offset=90, you get the last 10 blogs (items 91-100).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911DAF-F9DE-3B6A-680A-D71F489603AF}"/>
              </a:ext>
            </a:extLst>
          </p:cNvPr>
          <p:cNvSpPr txBox="1"/>
          <p:nvPr/>
        </p:nvSpPr>
        <p:spPr>
          <a:xfrm>
            <a:off x="9626258" y="4549921"/>
            <a:ext cx="2472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/blogs/?limit=10&amp;offset=0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DB3D51-8510-0883-556C-82CF01A6FBD1}"/>
              </a:ext>
            </a:extLst>
          </p:cNvPr>
          <p:cNvSpPr txBox="1"/>
          <p:nvPr/>
        </p:nvSpPr>
        <p:spPr>
          <a:xfrm>
            <a:off x="9626258" y="4828989"/>
            <a:ext cx="2472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/blogs/?limit=10&amp;offset=10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9F5E1E-5C50-D93D-3AF2-A94B3A948C9F}"/>
              </a:ext>
            </a:extLst>
          </p:cNvPr>
          <p:cNvSpPr txBox="1"/>
          <p:nvPr/>
        </p:nvSpPr>
        <p:spPr>
          <a:xfrm>
            <a:off x="9626257" y="5110821"/>
            <a:ext cx="2472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/blogs/?limit=10&amp;offset=90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E77C70-813A-F2E5-BBDE-ACDFF44843CE}"/>
              </a:ext>
            </a:extLst>
          </p:cNvPr>
          <p:cNvSpPr txBox="1"/>
          <p:nvPr/>
        </p:nvSpPr>
        <p:spPr>
          <a:xfrm>
            <a:off x="1636846" y="2579332"/>
            <a:ext cx="2086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/blogs/?page=10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393400-558F-1CC8-417C-C5DE08EB6284}"/>
              </a:ext>
            </a:extLst>
          </p:cNvPr>
          <p:cNvSpPr txBox="1"/>
          <p:nvPr/>
        </p:nvSpPr>
        <p:spPr>
          <a:xfrm>
            <a:off x="1405072" y="4108832"/>
            <a:ext cx="24720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/blogs/?limit=10&amp;offset=0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9B342C-D794-16FE-DA2E-072B2A1B58CC}"/>
              </a:ext>
            </a:extLst>
          </p:cNvPr>
          <p:cNvSpPr txBox="1"/>
          <p:nvPr/>
        </p:nvSpPr>
        <p:spPr>
          <a:xfrm>
            <a:off x="4811367" y="2536781"/>
            <a:ext cx="6098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Takes a page_size parameter and returns the response accordingly.</a:t>
            </a:r>
            <a:r>
              <a:rPr lang="en-IN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148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4" grpId="0"/>
      <p:bldP spid="20" grpId="0"/>
      <p:bldP spid="27" grpId="0"/>
      <p:bldP spid="29" grpId="0"/>
      <p:bldP spid="31" grpId="0"/>
      <p:bldP spid="35" grpId="0"/>
      <p:bldP spid="36" grpId="0"/>
      <p:bldP spid="37" grpId="0"/>
      <p:bldP spid="39" grpId="0"/>
      <p:bldP spid="40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Filtering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14761-F4EF-6C0C-2173-7DD05398A400}"/>
              </a:ext>
            </a:extLst>
          </p:cNvPr>
          <p:cNvSpPr txBox="1"/>
          <p:nvPr/>
        </p:nvSpPr>
        <p:spPr>
          <a:xfrm>
            <a:off x="1201212" y="2222103"/>
            <a:ext cx="770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Use Case 1: Filter Employees by Designation</a:t>
            </a:r>
            <a:endParaRPr lang="en-US" b="1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548C3-BFAB-7542-9E49-00B2B1D9E96C}"/>
              </a:ext>
            </a:extLst>
          </p:cNvPr>
          <p:cNvSpPr txBox="1"/>
          <p:nvPr/>
        </p:nvSpPr>
        <p:spPr>
          <a:xfrm>
            <a:off x="1201211" y="3420594"/>
            <a:ext cx="770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Use Case 2: Filter Employees by Name</a:t>
            </a:r>
            <a:endParaRPr lang="en-US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AB7B3-68C5-A833-454A-A28FE7D7128D}"/>
              </a:ext>
            </a:extLst>
          </p:cNvPr>
          <p:cNvSpPr txBox="1"/>
          <p:nvPr/>
        </p:nvSpPr>
        <p:spPr>
          <a:xfrm>
            <a:off x="1201211" y="4619085"/>
            <a:ext cx="770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Use Case 3: Filter Employees by ID Range</a:t>
            </a:r>
            <a:endParaRPr lang="en-US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DE7127-DE83-858D-3A27-8D7452A63984}"/>
              </a:ext>
            </a:extLst>
          </p:cNvPr>
          <p:cNvSpPr txBox="1"/>
          <p:nvPr/>
        </p:nvSpPr>
        <p:spPr>
          <a:xfrm>
            <a:off x="2618116" y="2591435"/>
            <a:ext cx="81390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Criteria:</a:t>
            </a:r>
            <a:r>
              <a:rPr lang="en-IN" sz="1400" dirty="0"/>
              <a:t> Retrieve all employees with the designation "Software Engineer."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E17F64-00B0-DE01-F918-F1E0FB54C215}"/>
              </a:ext>
            </a:extLst>
          </p:cNvPr>
          <p:cNvSpPr txBox="1"/>
          <p:nvPr/>
        </p:nvSpPr>
        <p:spPr>
          <a:xfrm>
            <a:off x="2618116" y="3789926"/>
            <a:ext cx="7704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Criteria:</a:t>
            </a:r>
            <a:r>
              <a:rPr lang="en-IN" sz="1400" dirty="0"/>
              <a:t> Retrieve all employees whose names contain the word "John."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7F8D7B-C33F-9C0B-0F11-E731789232D3}"/>
              </a:ext>
            </a:extLst>
          </p:cNvPr>
          <p:cNvSpPr txBox="1"/>
          <p:nvPr/>
        </p:nvSpPr>
        <p:spPr>
          <a:xfrm>
            <a:off x="2618116" y="4988417"/>
            <a:ext cx="7704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/>
              <a:t>Criteria:</a:t>
            </a:r>
            <a:r>
              <a:rPr lang="en-IN" sz="1400" dirty="0"/>
              <a:t> Retrieve all employees with IDs between ”EMP002" and ”EMP006."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726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What is an API?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427B0-DBD6-4F86-801A-7C6B583DC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520" y="2027126"/>
            <a:ext cx="7459978" cy="568929"/>
          </a:xfrm>
        </p:spPr>
        <p:txBody>
          <a:bodyPr anchor="t">
            <a:normAutofit fontScale="92500"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API stands for Application Programming Interface</a:t>
            </a:r>
            <a:endParaRPr lang="en-US" sz="22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66A668-8703-7B5C-02C6-6650C9147977}"/>
              </a:ext>
            </a:extLst>
          </p:cNvPr>
          <p:cNvSpPr txBox="1">
            <a:spLocks/>
          </p:cNvSpPr>
          <p:nvPr/>
        </p:nvSpPr>
        <p:spPr>
          <a:xfrm>
            <a:off x="1201211" y="2596055"/>
            <a:ext cx="8331331" cy="916579"/>
          </a:xfrm>
          <a:prstGeom prst="rect">
            <a:avLst/>
          </a:prstGeom>
        </p:spPr>
        <p:txBody>
          <a:bodyPr vert="horz" lIns="109728" tIns="109728" rIns="109728" bIns="9144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It acts as a two-way communication bridge between frontend and backend</a:t>
            </a:r>
            <a:endParaRPr lang="en-US" sz="2200" dirty="0"/>
          </a:p>
        </p:txBody>
      </p:sp>
      <p:pic>
        <p:nvPicPr>
          <p:cNvPr id="7" name="Graphic 6" descr="Internet with solid fill">
            <a:extLst>
              <a:ext uri="{FF2B5EF4-FFF2-40B4-BE49-F238E27FC236}">
                <a16:creationId xmlns:a16="http://schemas.microsoft.com/office/drawing/2014/main" id="{870447B1-3D9C-AAEC-7181-BCE78923A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1106" y="4322495"/>
            <a:ext cx="14224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201AF-5133-55B3-2E62-28D355BD8142}"/>
              </a:ext>
            </a:extLst>
          </p:cNvPr>
          <p:cNvSpPr txBox="1"/>
          <p:nvPr/>
        </p:nvSpPr>
        <p:spPr>
          <a:xfrm>
            <a:off x="2977228" y="5572560"/>
            <a:ext cx="7501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Client</a:t>
            </a:r>
            <a:endParaRPr lang="en-US" sz="1400" dirty="0"/>
          </a:p>
        </p:txBody>
      </p:sp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A689CF6E-260A-C317-7680-F226CFCC3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0829" y="4452415"/>
            <a:ext cx="1107814" cy="1107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C0E458-3729-F57C-C071-C29BC7DEFEDA}"/>
              </a:ext>
            </a:extLst>
          </p:cNvPr>
          <p:cNvSpPr txBox="1"/>
          <p:nvPr/>
        </p:nvSpPr>
        <p:spPr>
          <a:xfrm>
            <a:off x="8248014" y="5538771"/>
            <a:ext cx="11078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Server</a:t>
            </a:r>
            <a:endParaRPr lang="en-US" dirty="0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17BB8BA2-5A59-B44B-09C9-58B3129C1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3165" y="4139029"/>
            <a:ext cx="1707519" cy="17075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786F56-D352-E14C-44CA-E778C749B494}"/>
              </a:ext>
            </a:extLst>
          </p:cNvPr>
          <p:cNvSpPr txBox="1"/>
          <p:nvPr/>
        </p:nvSpPr>
        <p:spPr>
          <a:xfrm>
            <a:off x="5519108" y="5006322"/>
            <a:ext cx="107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REST API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6258C1-6A02-5D61-4783-C93F94DA95DE}"/>
              </a:ext>
            </a:extLst>
          </p:cNvPr>
          <p:cNvCxnSpPr/>
          <p:nvPr/>
        </p:nvCxnSpPr>
        <p:spPr>
          <a:xfrm>
            <a:off x="5366876" y="4729019"/>
            <a:ext cx="2673926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BE8F90-D82C-672A-C6F6-B89086CBFFB0}"/>
              </a:ext>
            </a:extLst>
          </p:cNvPr>
          <p:cNvCxnSpPr>
            <a:cxnSpLocks/>
          </p:cNvCxnSpPr>
          <p:nvPr/>
        </p:nvCxnSpPr>
        <p:spPr>
          <a:xfrm flipH="1">
            <a:off x="4203096" y="5314099"/>
            <a:ext cx="2687782" cy="0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2BF8A2-A420-F307-1C53-901863698F76}"/>
              </a:ext>
            </a:extLst>
          </p:cNvPr>
          <p:cNvSpPr txBox="1"/>
          <p:nvPr/>
        </p:nvSpPr>
        <p:spPr>
          <a:xfrm>
            <a:off x="6520488" y="4498583"/>
            <a:ext cx="11078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/>
              <a:t>HTTP request</a:t>
            </a:r>
            <a:endParaRPr lang="en-US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B0E895-DB6E-012E-1CE6-054F4DC2A3EF}"/>
              </a:ext>
            </a:extLst>
          </p:cNvPr>
          <p:cNvSpPr txBox="1"/>
          <p:nvPr/>
        </p:nvSpPr>
        <p:spPr>
          <a:xfrm>
            <a:off x="4301342" y="5318714"/>
            <a:ext cx="121776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/>
              <a:t>HTTP response</a:t>
            </a:r>
            <a:endParaRPr lang="en-US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03322F-249B-D3E2-580E-92876DBBEBD1}"/>
              </a:ext>
            </a:extLst>
          </p:cNvPr>
          <p:cNvSpPr txBox="1"/>
          <p:nvPr/>
        </p:nvSpPr>
        <p:spPr>
          <a:xfrm>
            <a:off x="3897136" y="6052672"/>
            <a:ext cx="4323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Frontend &amp; Backend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44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9" grpId="0"/>
      <p:bldP spid="12" grpId="0"/>
      <p:bldP spid="24" grpId="0"/>
      <p:bldP spid="34" grpId="0"/>
      <p:bldP spid="35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React 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DE7127-DE83-858D-3A27-8D7452A63984}"/>
              </a:ext>
            </a:extLst>
          </p:cNvPr>
          <p:cNvSpPr txBox="1"/>
          <p:nvPr/>
        </p:nvSpPr>
        <p:spPr>
          <a:xfrm>
            <a:off x="1201212" y="2173856"/>
            <a:ext cx="9595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React is a JavaScript library for building user interfaces</a:t>
            </a:r>
            <a:r>
              <a:rPr lang="en-IN" sz="1800" dirty="0">
                <a:latin typeface="Calibri" panose="020F0502020204030204" pitchFamily="34" charset="0"/>
                <a:ea typeface="Aptos" panose="020B0004020202020204" pitchFamily="34" charset="0"/>
              </a:rPr>
              <a:t>, </a:t>
            </a: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especially single-page applications</a:t>
            </a:r>
            <a:r>
              <a:rPr lang="en-IN" sz="1400" dirty="0">
                <a:latin typeface="Calibri" panose="020F0502020204030204" pitchFamily="34" charset="0"/>
                <a:ea typeface="Aptos" panose="020B0004020202020204" pitchFamily="34" charset="0"/>
              </a:rPr>
              <a:t>.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43F31-0122-9079-E3BA-48555DDF34AE}"/>
              </a:ext>
            </a:extLst>
          </p:cNvPr>
          <p:cNvSpPr txBox="1"/>
          <p:nvPr/>
        </p:nvSpPr>
        <p:spPr>
          <a:xfrm>
            <a:off x="1201212" y="2885668"/>
            <a:ext cx="9595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Created and used by Facebook. Also used by: Instagram, Netflix, Airbnb and Udemy.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6A262-6A24-CA6B-5AD4-B7F60F2C6BD1}"/>
              </a:ext>
            </a:extLst>
          </p:cNvPr>
          <p:cNvSpPr txBox="1"/>
          <p:nvPr/>
        </p:nvSpPr>
        <p:spPr>
          <a:xfrm>
            <a:off x="1201212" y="3597480"/>
            <a:ext cx="9595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Helps you create reusable pieces of a website, called components.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9638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89A1B-F122-CC6A-CF7B-41A3B7EBDE0B}"/>
              </a:ext>
            </a:extLst>
          </p:cNvPr>
          <p:cNvSpPr txBox="1"/>
          <p:nvPr/>
        </p:nvSpPr>
        <p:spPr>
          <a:xfrm>
            <a:off x="1201212" y="1989190"/>
            <a:ext cx="9595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Components are the building blocks of a React app.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Each component is a small piece of code that does one specific thing.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013B2-FD1D-F049-A9FC-E80761C01D92}"/>
              </a:ext>
            </a:extLst>
          </p:cNvPr>
          <p:cNvSpPr txBox="1"/>
          <p:nvPr/>
        </p:nvSpPr>
        <p:spPr>
          <a:xfrm>
            <a:off x="1201212" y="2844225"/>
            <a:ext cx="9595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Reusable code blocks</a:t>
            </a:r>
            <a:endParaRPr lang="en-US" sz="1400" dirty="0"/>
          </a:p>
        </p:txBody>
      </p:sp>
      <p:pic>
        <p:nvPicPr>
          <p:cNvPr id="10" name="Picture 9" descr="Children playing with blocks in a room&#10;&#10;Description automatically generated">
            <a:extLst>
              <a:ext uri="{FF2B5EF4-FFF2-40B4-BE49-F238E27FC236}">
                <a16:creationId xmlns:a16="http://schemas.microsoft.com/office/drawing/2014/main" id="{607626C9-EF99-5D5D-CB9C-7F1C871EC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29593"/>
            <a:ext cx="6096000" cy="4545659"/>
          </a:xfrm>
          <a:prstGeom prst="rect">
            <a:avLst/>
          </a:prstGeom>
        </p:spPr>
      </p:pic>
      <p:pic>
        <p:nvPicPr>
          <p:cNvPr id="12" name="Picture 11" descr="A group of colorful building blocks&#10;&#10;Description automatically generated">
            <a:extLst>
              <a:ext uri="{FF2B5EF4-FFF2-40B4-BE49-F238E27FC236}">
                <a16:creationId xmlns:a16="http://schemas.microsoft.com/office/drawing/2014/main" id="{D0E4D93C-02B1-CF17-6E6E-BCA5955A2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165" y="4192864"/>
            <a:ext cx="4549835" cy="213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5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Virtual 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89A1B-F122-CC6A-CF7B-41A3B7EBDE0B}"/>
              </a:ext>
            </a:extLst>
          </p:cNvPr>
          <p:cNvSpPr txBox="1"/>
          <p:nvPr/>
        </p:nvSpPr>
        <p:spPr>
          <a:xfrm>
            <a:off x="1201212" y="1989190"/>
            <a:ext cx="9595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Updates the part of a page where it is needed. No ful</a:t>
            </a:r>
            <a:r>
              <a:rPr lang="en-US" dirty="0"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l page refresh.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45E77F-C207-8973-4955-3DCD4E8186CE}"/>
              </a:ext>
            </a:extLst>
          </p:cNvPr>
          <p:cNvSpPr txBox="1"/>
          <p:nvPr/>
        </p:nvSpPr>
        <p:spPr>
          <a:xfrm>
            <a:off x="1201212" y="2701002"/>
            <a:ext cx="9595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Superfast and responsive, even with </a:t>
            </a:r>
            <a:r>
              <a:rPr lang="en-US"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complex interactions.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1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940278"/>
            <a:ext cx="8331331" cy="706431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89A1B-F122-CC6A-CF7B-41A3B7EBDE0B}"/>
              </a:ext>
            </a:extLst>
          </p:cNvPr>
          <p:cNvSpPr txBox="1"/>
          <p:nvPr/>
        </p:nvSpPr>
        <p:spPr>
          <a:xfrm>
            <a:off x="1201212" y="1758874"/>
            <a:ext cx="9595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In React, state is a special object that holds data that can change over time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45E77F-C207-8973-4955-3DCD4E8186CE}"/>
              </a:ext>
            </a:extLst>
          </p:cNvPr>
          <p:cNvSpPr txBox="1"/>
          <p:nvPr/>
        </p:nvSpPr>
        <p:spPr>
          <a:xfrm>
            <a:off x="1201212" y="2263821"/>
            <a:ext cx="9595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IN" dirty="0"/>
              <a:t>Unlike props, which are passed down from parent to child components, state is managed within the component itself. 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CE0E4D-5E9A-F15E-370A-11F979B0C42B}"/>
              </a:ext>
            </a:extLst>
          </p:cNvPr>
          <p:cNvSpPr txBox="1">
            <a:spLocks/>
          </p:cNvSpPr>
          <p:nvPr/>
        </p:nvSpPr>
        <p:spPr>
          <a:xfrm>
            <a:off x="1201211" y="3438934"/>
            <a:ext cx="8331331" cy="706431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Hooks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7FBA0-84F0-2F6A-E9EC-9FD012AA273B}"/>
              </a:ext>
            </a:extLst>
          </p:cNvPr>
          <p:cNvSpPr txBox="1"/>
          <p:nvPr/>
        </p:nvSpPr>
        <p:spPr>
          <a:xfrm>
            <a:off x="1201210" y="4220880"/>
            <a:ext cx="9392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Hooks are special functions in React that allows you to use state and other React features in functional components</a:t>
            </a:r>
            <a:r>
              <a:rPr lang="en-IN" dirty="0">
                <a:effectLst/>
              </a:rPr>
              <a:t>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95DE6-E9EA-B269-B3FF-AC4175C97284}"/>
              </a:ext>
            </a:extLst>
          </p:cNvPr>
          <p:cNvSpPr txBox="1"/>
          <p:nvPr/>
        </p:nvSpPr>
        <p:spPr>
          <a:xfrm>
            <a:off x="1201209" y="4942726"/>
            <a:ext cx="8995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Hooks make your code easier to understand and share logic between the components.</a:t>
            </a:r>
            <a:r>
              <a:rPr lang="en-IN" dirty="0">
                <a:effectLst/>
              </a:rPr>
              <a:t>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08250-5247-858E-2197-7B1B706BCA1D}"/>
              </a:ext>
            </a:extLst>
          </p:cNvPr>
          <p:cNvSpPr txBox="1"/>
          <p:nvPr/>
        </p:nvSpPr>
        <p:spPr>
          <a:xfrm>
            <a:off x="1026543" y="1846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0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" grpId="0"/>
      <p:bldP spid="7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940278"/>
            <a:ext cx="8331331" cy="706431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Built-in Hooks in React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89A1B-F122-CC6A-CF7B-41A3B7EBDE0B}"/>
              </a:ext>
            </a:extLst>
          </p:cNvPr>
          <p:cNvSpPr txBox="1"/>
          <p:nvPr/>
        </p:nvSpPr>
        <p:spPr>
          <a:xfrm>
            <a:off x="2080756" y="2217655"/>
            <a:ext cx="3286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useState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13A9C-5013-9179-FF1B-2A16C85E8C7D}"/>
              </a:ext>
            </a:extLst>
          </p:cNvPr>
          <p:cNvSpPr txBox="1"/>
          <p:nvPr/>
        </p:nvSpPr>
        <p:spPr>
          <a:xfrm>
            <a:off x="2080756" y="2586987"/>
            <a:ext cx="3286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useEffect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E3F0E-3245-BEBA-97C2-D81C61C68EB2}"/>
              </a:ext>
            </a:extLst>
          </p:cNvPr>
          <p:cNvSpPr txBox="1"/>
          <p:nvPr/>
        </p:nvSpPr>
        <p:spPr>
          <a:xfrm>
            <a:off x="2080756" y="2956319"/>
            <a:ext cx="3286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useContext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E18902-5663-CBAD-E41C-D2AB88F9519E}"/>
              </a:ext>
            </a:extLst>
          </p:cNvPr>
          <p:cNvSpPr txBox="1"/>
          <p:nvPr/>
        </p:nvSpPr>
        <p:spPr>
          <a:xfrm>
            <a:off x="2080756" y="3325651"/>
            <a:ext cx="3286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useReducer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56A80-3B8B-6656-97F4-4AD2D902388E}"/>
              </a:ext>
            </a:extLst>
          </p:cNvPr>
          <p:cNvSpPr txBox="1"/>
          <p:nvPr/>
        </p:nvSpPr>
        <p:spPr>
          <a:xfrm>
            <a:off x="2080756" y="3694983"/>
            <a:ext cx="3286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useRef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DA0A8-0C94-C7F1-17F4-818C6D32A241}"/>
              </a:ext>
            </a:extLst>
          </p:cNvPr>
          <p:cNvSpPr txBox="1"/>
          <p:nvPr/>
        </p:nvSpPr>
        <p:spPr>
          <a:xfrm>
            <a:off x="2080756" y="4064315"/>
            <a:ext cx="3286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useMemo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51587-424F-AE03-D289-8DA4514D00B2}"/>
              </a:ext>
            </a:extLst>
          </p:cNvPr>
          <p:cNvSpPr txBox="1"/>
          <p:nvPr/>
        </p:nvSpPr>
        <p:spPr>
          <a:xfrm>
            <a:off x="2080756" y="4433647"/>
            <a:ext cx="3286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useCallback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8DA5C1-9666-703B-9266-ABA62F22D8C9}"/>
              </a:ext>
            </a:extLst>
          </p:cNvPr>
          <p:cNvSpPr txBox="1"/>
          <p:nvPr/>
        </p:nvSpPr>
        <p:spPr>
          <a:xfrm>
            <a:off x="2080756" y="5101759"/>
            <a:ext cx="3286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Custom hooks…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2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940278"/>
            <a:ext cx="8331331" cy="706431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UseEffect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89A1B-F122-CC6A-CF7B-41A3B7EBDE0B}"/>
              </a:ext>
            </a:extLst>
          </p:cNvPr>
          <p:cNvSpPr txBox="1"/>
          <p:nvPr/>
        </p:nvSpPr>
        <p:spPr>
          <a:xfrm>
            <a:off x="1201212" y="1758874"/>
            <a:ext cx="9595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It’s a hook that lets you perform side effects in your functional components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CE0E4D-5E9A-F15E-370A-11F979B0C42B}"/>
              </a:ext>
            </a:extLst>
          </p:cNvPr>
          <p:cNvSpPr txBox="1">
            <a:spLocks/>
          </p:cNvSpPr>
          <p:nvPr/>
        </p:nvSpPr>
        <p:spPr>
          <a:xfrm>
            <a:off x="1211275" y="2441492"/>
            <a:ext cx="8331331" cy="706431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Side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7FBA0-84F0-2F6A-E9EC-9FD012AA273B}"/>
              </a:ext>
            </a:extLst>
          </p:cNvPr>
          <p:cNvSpPr txBox="1"/>
          <p:nvPr/>
        </p:nvSpPr>
        <p:spPr>
          <a:xfrm>
            <a:off x="1211274" y="3223438"/>
            <a:ext cx="93920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Any action that affects something outside the scope of your component can be considered a side effect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95DE6-E9EA-B269-B3FF-AC4175C97284}"/>
              </a:ext>
            </a:extLst>
          </p:cNvPr>
          <p:cNvSpPr txBox="1"/>
          <p:nvPr/>
        </p:nvSpPr>
        <p:spPr>
          <a:xfrm>
            <a:off x="1660461" y="3973966"/>
            <a:ext cx="3716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Fetching data from an API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08250-5247-858E-2197-7B1B706BCA1D}"/>
              </a:ext>
            </a:extLst>
          </p:cNvPr>
          <p:cNvSpPr txBox="1"/>
          <p:nvPr/>
        </p:nvSpPr>
        <p:spPr>
          <a:xfrm>
            <a:off x="1026543" y="1846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6781B-17C2-E69D-657F-C7F6231D068A}"/>
              </a:ext>
            </a:extLst>
          </p:cNvPr>
          <p:cNvSpPr txBox="1"/>
          <p:nvPr/>
        </p:nvSpPr>
        <p:spPr>
          <a:xfrm>
            <a:off x="1660460" y="4447495"/>
            <a:ext cx="3716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Subscribing to a data stream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ABA28-33D0-53E6-E251-3FCE1A9FFBA5}"/>
              </a:ext>
            </a:extLst>
          </p:cNvPr>
          <p:cNvSpPr txBox="1"/>
          <p:nvPr/>
        </p:nvSpPr>
        <p:spPr>
          <a:xfrm>
            <a:off x="1660460" y="4920280"/>
            <a:ext cx="3716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Manually changing the DOM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73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7" grpId="0"/>
      <p:bldP spid="10" grpId="0"/>
      <p:bldP spid="6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940278"/>
            <a:ext cx="8331331" cy="706431"/>
          </a:xfrm>
        </p:spPr>
        <p:txBody>
          <a:bodyPr anchor="b">
            <a:normAutofit fontScale="90000"/>
          </a:bodyPr>
          <a:lstStyle/>
          <a:p>
            <a:r>
              <a:rPr lang="en-US" sz="3200" dirty="0" err="1"/>
              <a:t>UseMemo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89A1B-F122-CC6A-CF7B-41A3B7EBDE0B}"/>
              </a:ext>
            </a:extLst>
          </p:cNvPr>
          <p:cNvSpPr txBox="1"/>
          <p:nvPr/>
        </p:nvSpPr>
        <p:spPr>
          <a:xfrm>
            <a:off x="1201212" y="1758874"/>
            <a:ext cx="9737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useMemo</a:t>
            </a:r>
            <a:r>
              <a:rPr lang="en-US" dirty="0"/>
              <a:t> is a hook that memorizes a value.</a:t>
            </a:r>
            <a:r>
              <a:rPr lang="en-IN" dirty="0"/>
              <a:t> It remembers the result of a function.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08250-5247-858E-2197-7B1B706BCA1D}"/>
              </a:ext>
            </a:extLst>
          </p:cNvPr>
          <p:cNvSpPr txBox="1"/>
          <p:nvPr/>
        </p:nvSpPr>
        <p:spPr>
          <a:xfrm>
            <a:off x="1026543" y="1846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10021-D2D4-85A3-F860-CFE70D593FAF}"/>
              </a:ext>
            </a:extLst>
          </p:cNvPr>
          <p:cNvSpPr txBox="1"/>
          <p:nvPr/>
        </p:nvSpPr>
        <p:spPr>
          <a:xfrm>
            <a:off x="1118908" y="2799795"/>
            <a:ext cx="9737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expensive calculations on every render</a:t>
            </a:r>
            <a:r>
              <a:rPr lang="en-IN" dirty="0"/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940278"/>
            <a:ext cx="8331331" cy="706431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Prop Drilling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08250-5247-858E-2197-7B1B706BCA1D}"/>
              </a:ext>
            </a:extLst>
          </p:cNvPr>
          <p:cNvSpPr txBox="1"/>
          <p:nvPr/>
        </p:nvSpPr>
        <p:spPr>
          <a:xfrm>
            <a:off x="1026543" y="1846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D0D941-4A63-E952-614C-5AD2314CDCF4}"/>
              </a:ext>
            </a:extLst>
          </p:cNvPr>
          <p:cNvSpPr/>
          <p:nvPr/>
        </p:nvSpPr>
        <p:spPr>
          <a:xfrm>
            <a:off x="4830336" y="1986785"/>
            <a:ext cx="2531327" cy="457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C33E07AE-1821-36F4-4971-C23E56A62174}"/>
              </a:ext>
            </a:extLst>
          </p:cNvPr>
          <p:cNvSpPr/>
          <p:nvPr/>
        </p:nvSpPr>
        <p:spPr>
          <a:xfrm>
            <a:off x="5943598" y="2443985"/>
            <a:ext cx="304801" cy="6449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D675F4-E021-C679-DB8E-0D6879FE7BA6}"/>
              </a:ext>
            </a:extLst>
          </p:cNvPr>
          <p:cNvSpPr/>
          <p:nvPr/>
        </p:nvSpPr>
        <p:spPr>
          <a:xfrm>
            <a:off x="4830334" y="3101907"/>
            <a:ext cx="2531327" cy="457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A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E087C04-3FF4-09A7-A88F-1FEE54F12F8A}"/>
              </a:ext>
            </a:extLst>
          </p:cNvPr>
          <p:cNvSpPr/>
          <p:nvPr/>
        </p:nvSpPr>
        <p:spPr>
          <a:xfrm>
            <a:off x="5943596" y="3559107"/>
            <a:ext cx="304801" cy="6449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948A4C-64AD-A6B3-4225-46EC88B7C889}"/>
              </a:ext>
            </a:extLst>
          </p:cNvPr>
          <p:cNvSpPr/>
          <p:nvPr/>
        </p:nvSpPr>
        <p:spPr>
          <a:xfrm>
            <a:off x="4830332" y="4217029"/>
            <a:ext cx="2531327" cy="457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 B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2E4C2F4-558C-9ABD-890A-E05165F4B930}"/>
              </a:ext>
            </a:extLst>
          </p:cNvPr>
          <p:cNvSpPr/>
          <p:nvPr/>
        </p:nvSpPr>
        <p:spPr>
          <a:xfrm>
            <a:off x="5943594" y="4674229"/>
            <a:ext cx="304801" cy="6449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F8C60C-A076-BD2B-4DC5-22A06D16271C}"/>
              </a:ext>
            </a:extLst>
          </p:cNvPr>
          <p:cNvSpPr/>
          <p:nvPr/>
        </p:nvSpPr>
        <p:spPr>
          <a:xfrm>
            <a:off x="4830330" y="5332151"/>
            <a:ext cx="2531327" cy="4572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Child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30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940278"/>
            <a:ext cx="8331331" cy="706431"/>
          </a:xfrm>
        </p:spPr>
        <p:txBody>
          <a:bodyPr anchor="b">
            <a:normAutofit fontScale="90000"/>
          </a:bodyPr>
          <a:lstStyle/>
          <a:p>
            <a:r>
              <a:rPr lang="en-US" sz="3200" dirty="0" err="1"/>
              <a:t>UseRef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89A1B-F122-CC6A-CF7B-41A3B7EBDE0B}"/>
              </a:ext>
            </a:extLst>
          </p:cNvPr>
          <p:cNvSpPr txBox="1"/>
          <p:nvPr/>
        </p:nvSpPr>
        <p:spPr>
          <a:xfrm>
            <a:off x="1201212" y="2215385"/>
            <a:ext cx="9737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access and interact with DOM elements directly</a:t>
            </a:r>
            <a:r>
              <a:rPr lang="en-IN" dirty="0"/>
              <a:t>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08250-5247-858E-2197-7B1B706BCA1D}"/>
              </a:ext>
            </a:extLst>
          </p:cNvPr>
          <p:cNvSpPr txBox="1"/>
          <p:nvPr/>
        </p:nvSpPr>
        <p:spPr>
          <a:xfrm>
            <a:off x="1026543" y="18460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10021-D2D4-85A3-F860-CFE70D593FAF}"/>
              </a:ext>
            </a:extLst>
          </p:cNvPr>
          <p:cNvSpPr txBox="1"/>
          <p:nvPr/>
        </p:nvSpPr>
        <p:spPr>
          <a:xfrm>
            <a:off x="1211274" y="2803961"/>
            <a:ext cx="9737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store mutable values that doesn’t trigger a component re-render.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FE4A9-9FBF-E23C-3CE5-6DE6A02CB301}"/>
              </a:ext>
            </a:extLst>
          </p:cNvPr>
          <p:cNvSpPr txBox="1"/>
          <p:nvPr/>
        </p:nvSpPr>
        <p:spPr>
          <a:xfrm>
            <a:off x="1201212" y="3392537"/>
            <a:ext cx="9737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useRef</a:t>
            </a:r>
            <a:r>
              <a:rPr lang="en-US" dirty="0"/>
              <a:t> can hold the previous state value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60D500-E250-DD67-01FD-FD83AF80B89B}"/>
              </a:ext>
            </a:extLst>
          </p:cNvPr>
          <p:cNvSpPr txBox="1">
            <a:spLocks/>
          </p:cNvSpPr>
          <p:nvPr/>
        </p:nvSpPr>
        <p:spPr>
          <a:xfrm>
            <a:off x="2606963" y="4478050"/>
            <a:ext cx="8331331" cy="706431"/>
          </a:xfrm>
          <a:prstGeom prst="rect">
            <a:avLst/>
          </a:prstGeom>
        </p:spPr>
        <p:txBody>
          <a:bodyPr vert="horz" lIns="109728" tIns="109728" rIns="109728" bIns="9144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5400" b="1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DOM – Document Object Model</a:t>
            </a:r>
          </a:p>
        </p:txBody>
      </p:sp>
    </p:spTree>
    <p:extLst>
      <p:ext uri="{BB962C8B-B14F-4D97-AF65-F5344CB8AC3E}">
        <p14:creationId xmlns:p14="http://schemas.microsoft.com/office/powerpoint/2010/main" val="37557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8" y="508958"/>
            <a:ext cx="8331331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Access Token &amp; Refresh Token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DF008-6ECB-7353-F4FC-7568104B03FC}"/>
              </a:ext>
            </a:extLst>
          </p:cNvPr>
          <p:cNvSpPr/>
          <p:nvPr/>
        </p:nvSpPr>
        <p:spPr>
          <a:xfrm>
            <a:off x="1449237" y="3094726"/>
            <a:ext cx="1906438" cy="66854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2C82D-7260-1E2D-2D2E-6170A66BE860}"/>
              </a:ext>
            </a:extLst>
          </p:cNvPr>
          <p:cNvSpPr/>
          <p:nvPr/>
        </p:nvSpPr>
        <p:spPr>
          <a:xfrm>
            <a:off x="8836325" y="3094726"/>
            <a:ext cx="1906438" cy="66854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8F646F-1B04-CC36-2BEB-00684756D6BF}"/>
              </a:ext>
            </a:extLst>
          </p:cNvPr>
          <p:cNvCxnSpPr/>
          <p:nvPr/>
        </p:nvCxnSpPr>
        <p:spPr>
          <a:xfrm>
            <a:off x="3635188" y="3265055"/>
            <a:ext cx="492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8C2DD3-13AE-4CB9-77BE-65789984EAF8}"/>
              </a:ext>
            </a:extLst>
          </p:cNvPr>
          <p:cNvCxnSpPr>
            <a:cxnSpLocks/>
          </p:cNvCxnSpPr>
          <p:nvPr/>
        </p:nvCxnSpPr>
        <p:spPr>
          <a:xfrm flipH="1">
            <a:off x="3635188" y="3632335"/>
            <a:ext cx="492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1AAA001-A8CE-20E9-6841-CA0F87CE1D4C}"/>
              </a:ext>
            </a:extLst>
          </p:cNvPr>
          <p:cNvSpPr txBox="1"/>
          <p:nvPr/>
        </p:nvSpPr>
        <p:spPr>
          <a:xfrm>
            <a:off x="4312326" y="3036183"/>
            <a:ext cx="46379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http://127.0.0.1:8000/</a:t>
            </a:r>
            <a:r>
              <a:rPr lang="en-US" sz="1100" dirty="0" err="1"/>
              <a:t>api</a:t>
            </a:r>
            <a:r>
              <a:rPr lang="en-US" sz="1100" dirty="0"/>
              <a:t>/v1/protected-view/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A8F9DE-776D-3413-6AB9-CA276A4C4BD0}"/>
              </a:ext>
            </a:extLst>
          </p:cNvPr>
          <p:cNvSpPr txBox="1"/>
          <p:nvPr/>
        </p:nvSpPr>
        <p:spPr>
          <a:xfrm>
            <a:off x="7628965" y="3452545"/>
            <a:ext cx="9532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Response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E07AF0B0-F737-4479-FCBE-AFFDAB45BC22}"/>
              </a:ext>
            </a:extLst>
          </p:cNvPr>
          <p:cNvCxnSpPr>
            <a:cxnSpLocks/>
          </p:cNvCxnSpPr>
          <p:nvPr/>
        </p:nvCxnSpPr>
        <p:spPr>
          <a:xfrm flipV="1">
            <a:off x="4563035" y="2749586"/>
            <a:ext cx="367556" cy="269696"/>
          </a:xfrm>
          <a:prstGeom prst="bentConnector3">
            <a:avLst>
              <a:gd name="adj1" fmla="val 12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D35F622-912C-0862-459B-1EFDE06D1EF0}"/>
              </a:ext>
            </a:extLst>
          </p:cNvPr>
          <p:cNvSpPr txBox="1"/>
          <p:nvPr/>
        </p:nvSpPr>
        <p:spPr>
          <a:xfrm>
            <a:off x="4930591" y="2652002"/>
            <a:ext cx="1488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Valid access token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AACE4B-A645-8438-D584-5C69418F2F55}"/>
              </a:ext>
            </a:extLst>
          </p:cNvPr>
          <p:cNvSpPr txBox="1"/>
          <p:nvPr/>
        </p:nvSpPr>
        <p:spPr>
          <a:xfrm>
            <a:off x="1823182" y="2713557"/>
            <a:ext cx="1158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accessToken</a:t>
            </a:r>
          </a:p>
          <a:p>
            <a:r>
              <a:rPr lang="en-US" sz="1000" dirty="0"/>
              <a:t>refreshToken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469807-9A80-DEBE-CE46-A49A34C41CC1}"/>
              </a:ext>
            </a:extLst>
          </p:cNvPr>
          <p:cNvSpPr txBox="1"/>
          <p:nvPr/>
        </p:nvSpPr>
        <p:spPr>
          <a:xfrm>
            <a:off x="6293224" y="2651041"/>
            <a:ext cx="20743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– lifespan 5 mins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ECEEB2-3253-DA67-B3F6-1B5375FEDDB4}"/>
              </a:ext>
            </a:extLst>
          </p:cNvPr>
          <p:cNvSpPr txBox="1"/>
          <p:nvPr/>
        </p:nvSpPr>
        <p:spPr>
          <a:xfrm>
            <a:off x="3831697" y="3228663"/>
            <a:ext cx="7313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Request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9074B8-0079-9279-2A97-949A1321B7DE}"/>
              </a:ext>
            </a:extLst>
          </p:cNvPr>
          <p:cNvSpPr txBox="1"/>
          <p:nvPr/>
        </p:nvSpPr>
        <p:spPr>
          <a:xfrm>
            <a:off x="4930591" y="2516945"/>
            <a:ext cx="14881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Authorization header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5F3A1D0-BF2F-DAB5-5DA7-BD960AFF49E3}"/>
              </a:ext>
            </a:extLst>
          </p:cNvPr>
          <p:cNvSpPr txBox="1"/>
          <p:nvPr/>
        </p:nvSpPr>
        <p:spPr>
          <a:xfrm>
            <a:off x="6613079" y="3655551"/>
            <a:ext cx="13924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B050"/>
                </a:solidFill>
              </a:rPr>
              <a:t>{‘status’: ‘’success}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17DC7BF-6C4C-6F1D-06E7-57E5AF25E2F8}"/>
              </a:ext>
            </a:extLst>
          </p:cNvPr>
          <p:cNvSpPr txBox="1"/>
          <p:nvPr/>
        </p:nvSpPr>
        <p:spPr>
          <a:xfrm>
            <a:off x="6567092" y="3655551"/>
            <a:ext cx="17913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{‘status’: ‘401 Unauthorized}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866B2502-ECD1-9B4A-48A9-33CD09FF6737}"/>
              </a:ext>
            </a:extLst>
          </p:cNvPr>
          <p:cNvCxnSpPr>
            <a:cxnSpLocks/>
            <a:stCxn id="57" idx="0"/>
            <a:endCxn id="8" idx="0"/>
          </p:cNvCxnSpPr>
          <p:nvPr/>
        </p:nvCxnSpPr>
        <p:spPr>
          <a:xfrm rot="16200000" flipH="1">
            <a:off x="5905415" y="-789403"/>
            <a:ext cx="381169" cy="7387088"/>
          </a:xfrm>
          <a:prstGeom prst="bentConnector3">
            <a:avLst>
              <a:gd name="adj1" fmla="val -151697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810870F-0878-F987-196E-083DA9A9C215}"/>
              </a:ext>
            </a:extLst>
          </p:cNvPr>
          <p:cNvSpPr txBox="1"/>
          <p:nvPr/>
        </p:nvSpPr>
        <p:spPr>
          <a:xfrm>
            <a:off x="5455023" y="1853575"/>
            <a:ext cx="1927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refreshToken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27413F7E-5B8A-5F16-113F-584A2003BA91}"/>
              </a:ext>
            </a:extLst>
          </p:cNvPr>
          <p:cNvCxnSpPr>
            <a:cxnSpLocks/>
          </p:cNvCxnSpPr>
          <p:nvPr/>
        </p:nvCxnSpPr>
        <p:spPr>
          <a:xfrm rot="5400000">
            <a:off x="6096000" y="78694"/>
            <a:ext cx="12700" cy="7387088"/>
          </a:xfrm>
          <a:prstGeom prst="bentConnector3">
            <a:avLst>
              <a:gd name="adj1" fmla="val 6388228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40F01B9-9059-E338-08A1-67A50BB66E92}"/>
              </a:ext>
            </a:extLst>
          </p:cNvPr>
          <p:cNvSpPr txBox="1"/>
          <p:nvPr/>
        </p:nvSpPr>
        <p:spPr>
          <a:xfrm>
            <a:off x="5466229" y="4613026"/>
            <a:ext cx="1653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New accessToken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9D2774D-70DD-B307-E06E-DB586C35D0FB}"/>
              </a:ext>
            </a:extLst>
          </p:cNvPr>
          <p:cNvSpPr txBox="1"/>
          <p:nvPr/>
        </p:nvSpPr>
        <p:spPr>
          <a:xfrm>
            <a:off x="6710522" y="3649127"/>
            <a:ext cx="19274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</a:rPr>
              <a:t>{‘status’: ‘success’}</a:t>
            </a:r>
          </a:p>
        </p:txBody>
      </p:sp>
    </p:spTree>
    <p:extLst>
      <p:ext uri="{BB962C8B-B14F-4D97-AF65-F5344CB8AC3E}">
        <p14:creationId xmlns:p14="http://schemas.microsoft.com/office/powerpoint/2010/main" val="279085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3" grpId="0"/>
      <p:bldP spid="61" grpId="0"/>
      <p:bldP spid="65" grpId="0"/>
      <p:bldP spid="66" grpId="0"/>
      <p:bldP spid="66" grpId="1"/>
      <p:bldP spid="69" grpId="0"/>
      <p:bldP spid="69" grpId="1"/>
      <p:bldP spid="79" grpId="0"/>
      <p:bldP spid="104" grpId="0"/>
      <p:bldP spid="105" grpId="0"/>
      <p:bldP spid="10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What is REST API?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427B0-DBD6-4F86-801A-7C6B583DC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4520" y="2027126"/>
            <a:ext cx="8328022" cy="568929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REST stands for Representational State Transfer</a:t>
            </a:r>
            <a:endParaRPr lang="en-US" sz="18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D66A668-8703-7B5C-02C6-6650C9147977}"/>
              </a:ext>
            </a:extLst>
          </p:cNvPr>
          <p:cNvSpPr txBox="1">
            <a:spLocks/>
          </p:cNvSpPr>
          <p:nvPr/>
        </p:nvSpPr>
        <p:spPr>
          <a:xfrm>
            <a:off x="1201211" y="2596055"/>
            <a:ext cx="9429844" cy="1141361"/>
          </a:xfrm>
          <a:prstGeom prst="rect">
            <a:avLst/>
          </a:prstGeom>
        </p:spPr>
        <p:txBody>
          <a:bodyPr vert="horz" lIns="109728" tIns="109728" rIns="109728" bIns="91440" rtlCol="0" anchor="t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1600" dirty="0"/>
              <a:t>It organizes how web applications talk to each other, separating what the user sees (frontend) from what runs behind the scenes (backend).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57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08501" y="240089"/>
            <a:ext cx="8331331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Axios Interceptors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DF008-6ECB-7353-F4FC-7568104B03FC}"/>
              </a:ext>
            </a:extLst>
          </p:cNvPr>
          <p:cNvSpPr/>
          <p:nvPr/>
        </p:nvSpPr>
        <p:spPr>
          <a:xfrm>
            <a:off x="1727144" y="4591832"/>
            <a:ext cx="1906438" cy="66854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B2C82D-7260-1E2D-2D2E-6170A66BE860}"/>
              </a:ext>
            </a:extLst>
          </p:cNvPr>
          <p:cNvSpPr/>
          <p:nvPr/>
        </p:nvSpPr>
        <p:spPr>
          <a:xfrm>
            <a:off x="9114232" y="4591832"/>
            <a:ext cx="1906438" cy="66854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8F646F-1B04-CC36-2BEB-00684756D6BF}"/>
              </a:ext>
            </a:extLst>
          </p:cNvPr>
          <p:cNvCxnSpPr/>
          <p:nvPr/>
        </p:nvCxnSpPr>
        <p:spPr>
          <a:xfrm>
            <a:off x="3913095" y="4762161"/>
            <a:ext cx="492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8C2DD3-13AE-4CB9-77BE-65789984EAF8}"/>
              </a:ext>
            </a:extLst>
          </p:cNvPr>
          <p:cNvCxnSpPr>
            <a:cxnSpLocks/>
          </p:cNvCxnSpPr>
          <p:nvPr/>
        </p:nvCxnSpPr>
        <p:spPr>
          <a:xfrm flipH="1">
            <a:off x="3913095" y="5129441"/>
            <a:ext cx="492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1AAA001-A8CE-20E9-6841-CA0F87CE1D4C}"/>
              </a:ext>
            </a:extLst>
          </p:cNvPr>
          <p:cNvSpPr txBox="1"/>
          <p:nvPr/>
        </p:nvSpPr>
        <p:spPr>
          <a:xfrm>
            <a:off x="4590233" y="4533289"/>
            <a:ext cx="46379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http://127.0.0.1:8000/</a:t>
            </a:r>
            <a:r>
              <a:rPr lang="en-US" sz="1100" dirty="0" err="1"/>
              <a:t>api</a:t>
            </a:r>
            <a:r>
              <a:rPr lang="en-US" sz="1100" dirty="0"/>
              <a:t>/v1/protected-view/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A8F9DE-776D-3413-6AB9-CA276A4C4BD0}"/>
              </a:ext>
            </a:extLst>
          </p:cNvPr>
          <p:cNvSpPr txBox="1"/>
          <p:nvPr/>
        </p:nvSpPr>
        <p:spPr>
          <a:xfrm>
            <a:off x="5001915" y="4941213"/>
            <a:ext cx="9532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Response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AACE4B-A645-8438-D584-5C69418F2F55}"/>
              </a:ext>
            </a:extLst>
          </p:cNvPr>
          <p:cNvSpPr txBox="1"/>
          <p:nvPr/>
        </p:nvSpPr>
        <p:spPr>
          <a:xfrm>
            <a:off x="2101089" y="4210663"/>
            <a:ext cx="1158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accessToken</a:t>
            </a:r>
          </a:p>
          <a:p>
            <a:r>
              <a:rPr lang="en-US" sz="1000" dirty="0"/>
              <a:t>refreshToken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ECEEB2-3253-DA67-B3F6-1B5375FEDDB4}"/>
              </a:ext>
            </a:extLst>
          </p:cNvPr>
          <p:cNvSpPr txBox="1"/>
          <p:nvPr/>
        </p:nvSpPr>
        <p:spPr>
          <a:xfrm>
            <a:off x="4109604" y="4725769"/>
            <a:ext cx="7313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Request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3EC4DF-6E96-3D55-E2E6-4E51616A3108}"/>
              </a:ext>
            </a:extLst>
          </p:cNvPr>
          <p:cNvCxnSpPr/>
          <p:nvPr/>
        </p:nvCxnSpPr>
        <p:spPr>
          <a:xfrm>
            <a:off x="4156501" y="4167304"/>
            <a:ext cx="247244" cy="57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801CD1-D776-C005-CBCE-8F337E032BBA}"/>
              </a:ext>
            </a:extLst>
          </p:cNvPr>
          <p:cNvCxnSpPr>
            <a:cxnSpLocks/>
          </p:cNvCxnSpPr>
          <p:nvPr/>
        </p:nvCxnSpPr>
        <p:spPr>
          <a:xfrm flipV="1">
            <a:off x="4870648" y="5156657"/>
            <a:ext cx="405467" cy="58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BD9A7EE-B7A0-7908-1642-D87A7CC796F8}"/>
              </a:ext>
            </a:extLst>
          </p:cNvPr>
          <p:cNvSpPr txBox="1"/>
          <p:nvPr/>
        </p:nvSpPr>
        <p:spPr>
          <a:xfrm>
            <a:off x="3803520" y="3952597"/>
            <a:ext cx="9532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Intercept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546AD-6816-498E-5315-4650AB650783}"/>
              </a:ext>
            </a:extLst>
          </p:cNvPr>
          <p:cNvSpPr txBox="1"/>
          <p:nvPr/>
        </p:nvSpPr>
        <p:spPr>
          <a:xfrm>
            <a:off x="4543883" y="5735335"/>
            <a:ext cx="95320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Intercept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3B6CA-BDED-2FC7-6486-D8D781B87C31}"/>
              </a:ext>
            </a:extLst>
          </p:cNvPr>
          <p:cNvSpPr txBox="1"/>
          <p:nvPr/>
        </p:nvSpPr>
        <p:spPr>
          <a:xfrm>
            <a:off x="4156501" y="4149152"/>
            <a:ext cx="37270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Modify this request &amp; add Authorization 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18FAE1-69B2-59A4-720E-3BE2CFF1467E}"/>
              </a:ext>
            </a:extLst>
          </p:cNvPr>
          <p:cNvSpPr txBox="1"/>
          <p:nvPr/>
        </p:nvSpPr>
        <p:spPr>
          <a:xfrm>
            <a:off x="3633581" y="5900915"/>
            <a:ext cx="46049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Check this response for 401 status &amp; use refreshToken to get the new accessToken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38E4A-6BEB-10BD-62EC-FBCD1336BBF1}"/>
              </a:ext>
            </a:extLst>
          </p:cNvPr>
          <p:cNvSpPr txBox="1"/>
          <p:nvPr/>
        </p:nvSpPr>
        <p:spPr>
          <a:xfrm>
            <a:off x="1079146" y="1181082"/>
            <a:ext cx="10455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Interceptors are a feature that allows you to modify requests and responses before they are handled by the success handler or error handler.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EC230-FB9E-5273-4AB6-D9CCBE453C67}"/>
              </a:ext>
            </a:extLst>
          </p:cNvPr>
          <p:cNvSpPr txBox="1">
            <a:spLocks/>
          </p:cNvSpPr>
          <p:nvPr/>
        </p:nvSpPr>
        <p:spPr>
          <a:xfrm>
            <a:off x="1079146" y="1995669"/>
            <a:ext cx="2709180" cy="374754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Request Interceptors: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487ADC8-9C14-1F07-E1E1-3D2BF00AD5A6}"/>
              </a:ext>
            </a:extLst>
          </p:cNvPr>
          <p:cNvSpPr txBox="1">
            <a:spLocks/>
          </p:cNvSpPr>
          <p:nvPr/>
        </p:nvSpPr>
        <p:spPr>
          <a:xfrm>
            <a:off x="1079146" y="2507849"/>
            <a:ext cx="2818755" cy="374754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Response Interceptors: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336C7-EF2F-D3A1-7770-DDDC047A6070}"/>
              </a:ext>
            </a:extLst>
          </p:cNvPr>
          <p:cNvSpPr txBox="1"/>
          <p:nvPr/>
        </p:nvSpPr>
        <p:spPr>
          <a:xfrm>
            <a:off x="3618387" y="2033521"/>
            <a:ext cx="7931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Request interceptors are used to modify requests before they are sent to the server.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640F36-16C4-46B0-09F7-6AC86FE5E314}"/>
              </a:ext>
            </a:extLst>
          </p:cNvPr>
          <p:cNvSpPr txBox="1"/>
          <p:nvPr/>
        </p:nvSpPr>
        <p:spPr>
          <a:xfrm>
            <a:off x="3788326" y="2547611"/>
            <a:ext cx="72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Response interceptors are used to handle responses before they reach your then or catch methods. (Success handlers or error handlers)</a:t>
            </a:r>
          </a:p>
        </p:txBody>
      </p:sp>
    </p:spTree>
    <p:extLst>
      <p:ext uri="{BB962C8B-B14F-4D97-AF65-F5344CB8AC3E}">
        <p14:creationId xmlns:p14="http://schemas.microsoft.com/office/powerpoint/2010/main" val="73098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4" grpId="0"/>
      <p:bldP spid="35" grpId="0"/>
      <p:bldP spid="57" grpId="0"/>
      <p:bldP spid="63" grpId="0"/>
      <p:bldP spid="13" grpId="0"/>
      <p:bldP spid="14" grpId="0"/>
      <p:bldP spid="15" grpId="0"/>
      <p:bldP spid="16" grpId="0"/>
      <p:bldP spid="18" grpId="0"/>
      <p:bldP spid="20" grpId="0"/>
      <p:bldP spid="21" grpId="0"/>
      <p:bldP spid="23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8" y="508958"/>
            <a:ext cx="8331331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95E2B-2AC5-B81B-B0A3-6AE57562FBF2}"/>
              </a:ext>
            </a:extLst>
          </p:cNvPr>
          <p:cNvSpPr txBox="1"/>
          <p:nvPr/>
        </p:nvSpPr>
        <p:spPr>
          <a:xfrm>
            <a:off x="1118907" y="1490788"/>
            <a:ext cx="99315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is a subset of artificial intelligence where computers learn from data and make decisions.</a:t>
            </a:r>
          </a:p>
        </p:txBody>
      </p:sp>
      <p:pic>
        <p:nvPicPr>
          <p:cNvPr id="4" name="Picture 3" descr="A diagram of a machine learning model&#10;&#10;Description automatically generated">
            <a:extLst>
              <a:ext uri="{FF2B5EF4-FFF2-40B4-BE49-F238E27FC236}">
                <a16:creationId xmlns:a16="http://schemas.microsoft.com/office/drawing/2014/main" id="{3B5FADDA-09FF-8BB7-C102-0559F7368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06" y="3826793"/>
            <a:ext cx="4151934" cy="2328499"/>
          </a:xfrm>
          <a:prstGeom prst="rect">
            <a:avLst/>
          </a:prstGeom>
        </p:spPr>
      </p:pic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685E5B83-8BC4-4D1C-65BC-6C26EAAF5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162" y="3745144"/>
            <a:ext cx="4578703" cy="2328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01B703-1FB3-85E2-73BA-97470AFBC440}"/>
              </a:ext>
            </a:extLst>
          </p:cNvPr>
          <p:cNvSpPr txBox="1"/>
          <p:nvPr/>
        </p:nvSpPr>
        <p:spPr>
          <a:xfrm>
            <a:off x="1118906" y="2499205"/>
            <a:ext cx="97167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It’s like teaching a computer to recognize patterns and make predictions based on those patterns.</a:t>
            </a:r>
          </a:p>
        </p:txBody>
      </p:sp>
    </p:spTree>
    <p:extLst>
      <p:ext uri="{BB962C8B-B14F-4D97-AF65-F5344CB8AC3E}">
        <p14:creationId xmlns:p14="http://schemas.microsoft.com/office/powerpoint/2010/main" val="14142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car driving on a road&#10;&#10;Description automatically generated">
            <a:extLst>
              <a:ext uri="{FF2B5EF4-FFF2-40B4-BE49-F238E27FC236}">
                <a16:creationId xmlns:a16="http://schemas.microsoft.com/office/drawing/2014/main" id="{821E1F5B-AC2D-858A-95B5-81CF44949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57" r="-3" b="9890"/>
          <a:stretch/>
        </p:blipFill>
        <p:spPr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11" name="Picture 10" descr="A logo with a star&#10;&#10;Description automatically generated with medium confidence">
            <a:extLst>
              <a:ext uri="{FF2B5EF4-FFF2-40B4-BE49-F238E27FC236}">
                <a16:creationId xmlns:a16="http://schemas.microsoft.com/office/drawing/2014/main" id="{E7B6A3F3-2E41-61E4-B0EE-E0D65953B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85" b="-1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9" name="Picture 8" descr="A screenshot of a television show&#10;&#10;Description automatically generated">
            <a:extLst>
              <a:ext uri="{FF2B5EF4-FFF2-40B4-BE49-F238E27FC236}">
                <a16:creationId xmlns:a16="http://schemas.microsoft.com/office/drawing/2014/main" id="{BB08E522-B1F9-6EB9-098A-4EB2488A05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14" b="6510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4C988778-0C1D-E3B3-D3C6-F20B23F3DF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7" r="10338"/>
          <a:stretch/>
        </p:blipFill>
        <p:spPr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9707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3761291" y="1431984"/>
            <a:ext cx="4669417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Machine Learning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CF8887B3-6C61-6C2F-D81B-5B2E6A9AC6AE}"/>
              </a:ext>
            </a:extLst>
          </p:cNvPr>
          <p:cNvSpPr/>
          <p:nvPr/>
        </p:nvSpPr>
        <p:spPr>
          <a:xfrm rot="5400000">
            <a:off x="5891123" y="-1080818"/>
            <a:ext cx="409753" cy="7307294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965574-6F53-D261-A21F-DE820BAEB08D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6000" y="2138415"/>
            <a:ext cx="0" cy="63929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61578B-FB40-789C-EC87-673FBD135A6A}"/>
              </a:ext>
            </a:extLst>
          </p:cNvPr>
          <p:cNvSpPr txBox="1"/>
          <p:nvPr/>
        </p:nvSpPr>
        <p:spPr>
          <a:xfrm>
            <a:off x="1224055" y="2822577"/>
            <a:ext cx="2477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Supervised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DA811-8685-2EE5-0576-0C862C5110A0}"/>
              </a:ext>
            </a:extLst>
          </p:cNvPr>
          <p:cNvSpPr txBox="1"/>
          <p:nvPr/>
        </p:nvSpPr>
        <p:spPr>
          <a:xfrm>
            <a:off x="4717224" y="2844846"/>
            <a:ext cx="275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Unsupervised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6D710D-73B0-E933-3C09-C9A01AAE764C}"/>
              </a:ext>
            </a:extLst>
          </p:cNvPr>
          <p:cNvSpPr txBox="1"/>
          <p:nvPr/>
        </p:nvSpPr>
        <p:spPr>
          <a:xfrm>
            <a:off x="8430708" y="2822577"/>
            <a:ext cx="287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Reinforcement Learning</a:t>
            </a:r>
          </a:p>
        </p:txBody>
      </p:sp>
      <p:sp>
        <p:nvSpPr>
          <p:cNvPr id="18" name="Right Bracket 17">
            <a:extLst>
              <a:ext uri="{FF2B5EF4-FFF2-40B4-BE49-F238E27FC236}">
                <a16:creationId xmlns:a16="http://schemas.microsoft.com/office/drawing/2014/main" id="{51612E40-ACBD-4085-D6C3-4C447BFF5A4E}"/>
              </a:ext>
            </a:extLst>
          </p:cNvPr>
          <p:cNvSpPr/>
          <p:nvPr/>
        </p:nvSpPr>
        <p:spPr>
          <a:xfrm rot="16200000">
            <a:off x="2354737" y="2719615"/>
            <a:ext cx="215660" cy="1979486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3445F31-396F-2E96-B32E-231C4044B94B}"/>
              </a:ext>
            </a:extLst>
          </p:cNvPr>
          <p:cNvCxnSpPr>
            <a:cxnSpLocks/>
            <a:stCxn id="12" idx="2"/>
            <a:endCxn id="18" idx="2"/>
          </p:cNvCxnSpPr>
          <p:nvPr/>
        </p:nvCxnSpPr>
        <p:spPr>
          <a:xfrm flipH="1">
            <a:off x="2462567" y="3191909"/>
            <a:ext cx="1" cy="40961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9D0350-EA68-A66F-F242-6C780C7F4D03}"/>
              </a:ext>
            </a:extLst>
          </p:cNvPr>
          <p:cNvSpPr txBox="1"/>
          <p:nvPr/>
        </p:nvSpPr>
        <p:spPr>
          <a:xfrm>
            <a:off x="832677" y="3857257"/>
            <a:ext cx="162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Classification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92F710-906D-2D02-170B-D87B8BDD6114}"/>
              </a:ext>
            </a:extLst>
          </p:cNvPr>
          <p:cNvSpPr txBox="1"/>
          <p:nvPr/>
        </p:nvSpPr>
        <p:spPr>
          <a:xfrm>
            <a:off x="2946794" y="3857257"/>
            <a:ext cx="162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Regression</a:t>
            </a:r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81A76201-4EB8-E8A1-59DC-0F942561F91F}"/>
              </a:ext>
            </a:extLst>
          </p:cNvPr>
          <p:cNvSpPr/>
          <p:nvPr/>
        </p:nvSpPr>
        <p:spPr>
          <a:xfrm rot="16200000">
            <a:off x="6013502" y="2698628"/>
            <a:ext cx="164995" cy="3705568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5C90B4-80BD-ABFF-137F-047ADC7ABCCF}"/>
              </a:ext>
            </a:extLst>
          </p:cNvPr>
          <p:cNvCxnSpPr>
            <a:cxnSpLocks/>
          </p:cNvCxnSpPr>
          <p:nvPr/>
        </p:nvCxnSpPr>
        <p:spPr>
          <a:xfrm>
            <a:off x="6096001" y="3147232"/>
            <a:ext cx="0" cy="148667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A3DC676-95EF-B916-BC3B-E824EAD062B9}"/>
              </a:ext>
            </a:extLst>
          </p:cNvPr>
          <p:cNvSpPr txBox="1"/>
          <p:nvPr/>
        </p:nvSpPr>
        <p:spPr>
          <a:xfrm>
            <a:off x="3701080" y="4677563"/>
            <a:ext cx="1215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Clustering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D7EE91-C1D7-0490-3BD9-BC5A833FFEBB}"/>
              </a:ext>
            </a:extLst>
          </p:cNvPr>
          <p:cNvSpPr txBox="1"/>
          <p:nvPr/>
        </p:nvSpPr>
        <p:spPr>
          <a:xfrm>
            <a:off x="5041784" y="4677564"/>
            <a:ext cx="2108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Dimensionality Reduction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EF616C-396D-2873-E5F2-42DB17F13662}"/>
              </a:ext>
            </a:extLst>
          </p:cNvPr>
          <p:cNvSpPr txBox="1"/>
          <p:nvPr/>
        </p:nvSpPr>
        <p:spPr>
          <a:xfrm>
            <a:off x="7150213" y="4677564"/>
            <a:ext cx="2503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Associate Rule Mining</a:t>
            </a: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1639BB28-4961-5899-2684-064B19C8C021}"/>
              </a:ext>
            </a:extLst>
          </p:cNvPr>
          <p:cNvSpPr/>
          <p:nvPr/>
        </p:nvSpPr>
        <p:spPr>
          <a:xfrm rot="16200000">
            <a:off x="9652672" y="2719614"/>
            <a:ext cx="215660" cy="1979486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3D9E8D-2F13-2B5F-D331-28034465B7BE}"/>
              </a:ext>
            </a:extLst>
          </p:cNvPr>
          <p:cNvCxnSpPr>
            <a:cxnSpLocks/>
            <a:endCxn id="38" idx="2"/>
          </p:cNvCxnSpPr>
          <p:nvPr/>
        </p:nvCxnSpPr>
        <p:spPr>
          <a:xfrm flipH="1">
            <a:off x="9760502" y="3191908"/>
            <a:ext cx="1" cy="40961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78E4099-BE14-B8CE-60A8-3C3D9F4A38C3}"/>
              </a:ext>
            </a:extLst>
          </p:cNvPr>
          <p:cNvSpPr txBox="1"/>
          <p:nvPr/>
        </p:nvSpPr>
        <p:spPr>
          <a:xfrm>
            <a:off x="8209221" y="3887369"/>
            <a:ext cx="162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Model-based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119312-97C4-437C-2E94-E941B4E17DC9}"/>
              </a:ext>
            </a:extLst>
          </p:cNvPr>
          <p:cNvSpPr txBox="1"/>
          <p:nvPr/>
        </p:nvSpPr>
        <p:spPr>
          <a:xfrm>
            <a:off x="10322440" y="3887368"/>
            <a:ext cx="162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Model-free</a:t>
            </a:r>
          </a:p>
        </p:txBody>
      </p:sp>
    </p:spTree>
    <p:extLst>
      <p:ext uri="{BB962C8B-B14F-4D97-AF65-F5344CB8AC3E}">
        <p14:creationId xmlns:p14="http://schemas.microsoft.com/office/powerpoint/2010/main" val="12050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  <p:bldP spid="14" grpId="0"/>
      <p:bldP spid="18" grpId="0" animBg="1"/>
      <p:bldP spid="22" grpId="0"/>
      <p:bldP spid="23" grpId="0"/>
      <p:bldP spid="24" grpId="0" animBg="1"/>
      <p:bldP spid="33" grpId="0"/>
      <p:bldP spid="34" grpId="0"/>
      <p:bldP spid="37" grpId="0"/>
      <p:bldP spid="38" grpId="0" animBg="1"/>
      <p:bldP spid="40" grpId="0"/>
      <p:bldP spid="4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8" y="508958"/>
            <a:ext cx="8331331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95E2B-2AC5-B81B-B0A3-6AE57562FBF2}"/>
              </a:ext>
            </a:extLst>
          </p:cNvPr>
          <p:cNvSpPr txBox="1"/>
          <p:nvPr/>
        </p:nvSpPr>
        <p:spPr>
          <a:xfrm>
            <a:off x="1118907" y="1490788"/>
            <a:ext cx="9931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This is a type of machine learning where a computer is trained using a dataset that includes both the input data and the correct</a:t>
            </a:r>
            <a:r>
              <a:rPr lang="en-IN" dirty="0"/>
              <a:t>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output. </a:t>
            </a:r>
          </a:p>
        </p:txBody>
      </p:sp>
      <p:pic>
        <p:nvPicPr>
          <p:cNvPr id="5" name="Picture 4" descr="A cartoon of a person holding a cat and a child&#10;&#10;Description automatically generated">
            <a:extLst>
              <a:ext uri="{FF2B5EF4-FFF2-40B4-BE49-F238E27FC236}">
                <a16:creationId xmlns:a16="http://schemas.microsoft.com/office/drawing/2014/main" id="{B5E03072-DC08-C386-2314-F7F10437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07" y="2551060"/>
            <a:ext cx="3601139" cy="3601139"/>
          </a:xfrm>
          <a:prstGeom prst="rect">
            <a:avLst/>
          </a:prstGeom>
        </p:spPr>
      </p:pic>
      <p:pic>
        <p:nvPicPr>
          <p:cNvPr id="28" name="Picture 27" descr="A cartoon of a person holding a picture of a dog&#10;&#10;Description automatically generated">
            <a:extLst>
              <a:ext uri="{FF2B5EF4-FFF2-40B4-BE49-F238E27FC236}">
                <a16:creationId xmlns:a16="http://schemas.microsoft.com/office/drawing/2014/main" id="{5E103A27-DC50-8AB9-96E0-388025AD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764" y="2551334"/>
            <a:ext cx="3600589" cy="36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6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8" y="508958"/>
            <a:ext cx="8331331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95E2B-2AC5-B81B-B0A3-6AE57562FBF2}"/>
              </a:ext>
            </a:extLst>
          </p:cNvPr>
          <p:cNvSpPr txBox="1"/>
          <p:nvPr/>
        </p:nvSpPr>
        <p:spPr>
          <a:xfrm>
            <a:off x="1118907" y="1490788"/>
            <a:ext cx="9931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This is a type of machine learning where the computer is trained on a dataset that includes both the input data and the correct output. </a:t>
            </a:r>
          </a:p>
        </p:txBody>
      </p:sp>
      <p:pic>
        <p:nvPicPr>
          <p:cNvPr id="6" name="Picture 5" descr="A cartoon of a child pointing&#10;&#10;Description automatically generated">
            <a:extLst>
              <a:ext uri="{FF2B5EF4-FFF2-40B4-BE49-F238E27FC236}">
                <a16:creationId xmlns:a16="http://schemas.microsoft.com/office/drawing/2014/main" id="{DE9529DF-310D-6D58-5D18-C369CBAF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48" y="3507768"/>
            <a:ext cx="1859444" cy="1859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A218DF-90CC-0421-5ACA-8CB9ED488591}"/>
              </a:ext>
            </a:extLst>
          </p:cNvPr>
          <p:cNvSpPr txBox="1"/>
          <p:nvPr/>
        </p:nvSpPr>
        <p:spPr>
          <a:xfrm>
            <a:off x="7339888" y="3420737"/>
            <a:ext cx="1281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It’s a Cat</a:t>
            </a:r>
            <a:endParaRPr lang="en-US" dirty="0"/>
          </a:p>
        </p:txBody>
      </p:sp>
      <p:pic>
        <p:nvPicPr>
          <p:cNvPr id="10" name="Picture 9" descr="A cat sitting on a black background&#10;&#10;Description automatically generated">
            <a:extLst>
              <a:ext uri="{FF2B5EF4-FFF2-40B4-BE49-F238E27FC236}">
                <a16:creationId xmlns:a16="http://schemas.microsoft.com/office/drawing/2014/main" id="{62E84E42-114D-03E5-40EE-3D56C4173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630" y="3010989"/>
            <a:ext cx="1577750" cy="15777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703F95-FDF5-0B57-DA93-E718B1557635}"/>
              </a:ext>
            </a:extLst>
          </p:cNvPr>
          <p:cNvCxnSpPr>
            <a:cxnSpLocks/>
          </p:cNvCxnSpPr>
          <p:nvPr/>
        </p:nvCxnSpPr>
        <p:spPr>
          <a:xfrm>
            <a:off x="4084380" y="3605403"/>
            <a:ext cx="1291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9AA5BB-7FA9-E831-F7CF-B6656E1DED98}"/>
              </a:ext>
            </a:extLst>
          </p:cNvPr>
          <p:cNvSpPr txBox="1"/>
          <p:nvPr/>
        </p:nvSpPr>
        <p:spPr>
          <a:xfrm>
            <a:off x="5376231" y="3430532"/>
            <a:ext cx="719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5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8" y="508958"/>
            <a:ext cx="8331331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95E2B-2AC5-B81B-B0A3-6AE57562FBF2}"/>
              </a:ext>
            </a:extLst>
          </p:cNvPr>
          <p:cNvSpPr txBox="1"/>
          <p:nvPr/>
        </p:nvSpPr>
        <p:spPr>
          <a:xfrm>
            <a:off x="1118907" y="1490788"/>
            <a:ext cx="9931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This is a type of machine learning where the computer is trained on a dataset that includes both the input data and the correct output. </a:t>
            </a:r>
          </a:p>
        </p:txBody>
      </p:sp>
      <p:pic>
        <p:nvPicPr>
          <p:cNvPr id="5" name="Picture 4" descr="A cartoon of a person holding a cat and a child&#10;&#10;Description automatically generated">
            <a:extLst>
              <a:ext uri="{FF2B5EF4-FFF2-40B4-BE49-F238E27FC236}">
                <a16:creationId xmlns:a16="http://schemas.microsoft.com/office/drawing/2014/main" id="{B5E03072-DC08-C386-2314-F7F104372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07" y="2551060"/>
            <a:ext cx="3601139" cy="36011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B6CE39-FDE6-F1E6-AA12-A80CF8402E05}"/>
              </a:ext>
            </a:extLst>
          </p:cNvPr>
          <p:cNvCxnSpPr>
            <a:cxnSpLocks/>
          </p:cNvCxnSpPr>
          <p:nvPr/>
        </p:nvCxnSpPr>
        <p:spPr>
          <a:xfrm>
            <a:off x="3222172" y="4458789"/>
            <a:ext cx="2960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C2B382-74D1-7ECA-45EA-AF4EC793FF4F}"/>
              </a:ext>
            </a:extLst>
          </p:cNvPr>
          <p:cNvSpPr txBox="1"/>
          <p:nvPr/>
        </p:nvSpPr>
        <p:spPr>
          <a:xfrm>
            <a:off x="6305006" y="4274123"/>
            <a:ext cx="1271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Data point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956418-4498-7195-0131-9C87F6DDBA6B}"/>
              </a:ext>
            </a:extLst>
          </p:cNvPr>
          <p:cNvCxnSpPr>
            <a:cxnSpLocks/>
          </p:cNvCxnSpPr>
          <p:nvPr/>
        </p:nvCxnSpPr>
        <p:spPr>
          <a:xfrm>
            <a:off x="3547214" y="3905795"/>
            <a:ext cx="2635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058A95-843E-B1B9-CA66-141F36CC68B8}"/>
              </a:ext>
            </a:extLst>
          </p:cNvPr>
          <p:cNvSpPr txBox="1"/>
          <p:nvPr/>
        </p:nvSpPr>
        <p:spPr>
          <a:xfrm>
            <a:off x="6305006" y="3721129"/>
            <a:ext cx="1271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endParaRPr lang="en-US" dirty="0"/>
          </a:p>
        </p:txBody>
      </p:sp>
      <p:pic>
        <p:nvPicPr>
          <p:cNvPr id="28" name="Picture 27" descr="A cartoon of a person holding a picture of a dog&#10;&#10;Description automatically generated">
            <a:extLst>
              <a:ext uri="{FF2B5EF4-FFF2-40B4-BE49-F238E27FC236}">
                <a16:creationId xmlns:a16="http://schemas.microsoft.com/office/drawing/2014/main" id="{5E103A27-DC50-8AB9-96E0-388025AD0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764" y="2551334"/>
            <a:ext cx="3600589" cy="3600589"/>
          </a:xfrm>
          <a:prstGeom prst="rect">
            <a:avLst/>
          </a:prstGeom>
        </p:spPr>
      </p:pic>
      <p:pic>
        <p:nvPicPr>
          <p:cNvPr id="6" name="Picture 5" descr="A cat wearing a harness&#10;&#10;Description automatically generated">
            <a:extLst>
              <a:ext uri="{FF2B5EF4-FFF2-40B4-BE49-F238E27FC236}">
                <a16:creationId xmlns:a16="http://schemas.microsoft.com/office/drawing/2014/main" id="{FFFEB4CC-9155-97ED-56D4-9753F46D0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648" y="2014672"/>
            <a:ext cx="1213756" cy="1213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BDB47-4EDE-47A0-A595-A864A24F40E5}"/>
              </a:ext>
            </a:extLst>
          </p:cNvPr>
          <p:cNvSpPr txBox="1"/>
          <p:nvPr/>
        </p:nvSpPr>
        <p:spPr>
          <a:xfrm>
            <a:off x="7313469" y="2412518"/>
            <a:ext cx="1271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09BBB9-37F9-1C45-6520-0AB178BDBAD0}"/>
              </a:ext>
            </a:extLst>
          </p:cNvPr>
          <p:cNvCxnSpPr/>
          <p:nvPr/>
        </p:nvCxnSpPr>
        <p:spPr>
          <a:xfrm>
            <a:off x="5857336" y="2597184"/>
            <a:ext cx="1371600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06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7" y="587500"/>
            <a:ext cx="4669417" cy="706431"/>
          </a:xfrm>
          <a:prstGeom prst="rect">
            <a:avLst/>
          </a:prstGeom>
        </p:spPr>
        <p:txBody>
          <a:bodyPr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A6438-C23B-B75B-F390-365FBFE316AD}"/>
              </a:ext>
            </a:extLst>
          </p:cNvPr>
          <p:cNvSpPr txBox="1"/>
          <p:nvPr/>
        </p:nvSpPr>
        <p:spPr>
          <a:xfrm>
            <a:off x="1118907" y="1490788"/>
            <a:ext cx="9931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This is a type of machine learning where a computer is trained on unlabelled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86B0B-6070-25BC-D787-EAFE91F9F571}"/>
              </a:ext>
            </a:extLst>
          </p:cNvPr>
          <p:cNvSpPr txBox="1"/>
          <p:nvPr/>
        </p:nvSpPr>
        <p:spPr>
          <a:xfrm>
            <a:off x="1130234" y="1860120"/>
            <a:ext cx="9931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goal is to identify the patterns, or structures within the data without any labels.</a:t>
            </a:r>
          </a:p>
        </p:txBody>
      </p:sp>
      <p:pic>
        <p:nvPicPr>
          <p:cNvPr id="6" name="Picture 5" descr="A child sitting on the floor with toys&#10;&#10;Description automatically generated">
            <a:extLst>
              <a:ext uri="{FF2B5EF4-FFF2-40B4-BE49-F238E27FC236}">
                <a16:creationId xmlns:a16="http://schemas.microsoft.com/office/drawing/2014/main" id="{EDBAF5BE-6C78-E62B-47DB-BCAE7176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98" y="2484165"/>
            <a:ext cx="3985230" cy="3985230"/>
          </a:xfrm>
          <a:prstGeom prst="rect">
            <a:avLst/>
          </a:prstGeom>
        </p:spPr>
      </p:pic>
      <p:pic>
        <p:nvPicPr>
          <p:cNvPr id="8" name="Picture 7" descr="A group of dogs figurines&#10;&#10;Description automatically generated">
            <a:extLst>
              <a:ext uri="{FF2B5EF4-FFF2-40B4-BE49-F238E27FC236}">
                <a16:creationId xmlns:a16="http://schemas.microsoft.com/office/drawing/2014/main" id="{AE8D33B5-CEAF-1BEA-5A36-8E16E2315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252" y="2409388"/>
            <a:ext cx="1856117" cy="1856117"/>
          </a:xfrm>
          <a:prstGeom prst="rect">
            <a:avLst/>
          </a:prstGeom>
        </p:spPr>
      </p:pic>
      <p:pic>
        <p:nvPicPr>
          <p:cNvPr id="10" name="Picture 9" descr="A group of tiger figurines&#10;&#10;Description automatically generated">
            <a:extLst>
              <a:ext uri="{FF2B5EF4-FFF2-40B4-BE49-F238E27FC236}">
                <a16:creationId xmlns:a16="http://schemas.microsoft.com/office/drawing/2014/main" id="{7D668DA0-FBAB-2838-B367-3A1586E18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252" y="4439153"/>
            <a:ext cx="1856117" cy="1856117"/>
          </a:xfrm>
          <a:prstGeom prst="rect">
            <a:avLst/>
          </a:prstGeom>
        </p:spPr>
      </p:pic>
      <p:pic>
        <p:nvPicPr>
          <p:cNvPr id="12" name="Picture 11" descr="A group of stuffed animals&#10;&#10;Description automatically generated">
            <a:extLst>
              <a:ext uri="{FF2B5EF4-FFF2-40B4-BE49-F238E27FC236}">
                <a16:creationId xmlns:a16="http://schemas.microsoft.com/office/drawing/2014/main" id="{6AAD0BF1-1833-3208-5E81-9E558D3AE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494" y="3511094"/>
            <a:ext cx="1856117" cy="185611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B0BAD1-E327-90A5-DECD-482E3FAAA927}"/>
              </a:ext>
            </a:extLst>
          </p:cNvPr>
          <p:cNvCxnSpPr>
            <a:stCxn id="6" idx="3"/>
          </p:cNvCxnSpPr>
          <p:nvPr/>
        </p:nvCxnSpPr>
        <p:spPr>
          <a:xfrm>
            <a:off x="5201728" y="4476780"/>
            <a:ext cx="1932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CEA3C4-F0EB-A193-F253-F81670F99402}"/>
              </a:ext>
            </a:extLst>
          </p:cNvPr>
          <p:cNvSpPr txBox="1"/>
          <p:nvPr/>
        </p:nvSpPr>
        <p:spPr>
          <a:xfrm>
            <a:off x="5832894" y="4209599"/>
            <a:ext cx="8036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Grouped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390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7" y="587500"/>
            <a:ext cx="4669417" cy="706431"/>
          </a:xfrm>
          <a:prstGeom prst="rect">
            <a:avLst/>
          </a:prstGeom>
        </p:spPr>
        <p:txBody>
          <a:bodyPr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Reinforcement</a:t>
            </a:r>
            <a:r>
              <a:rPr lang="en-US" dirty="0"/>
              <a:t>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A6438-C23B-B75B-F390-365FBFE316AD}"/>
              </a:ext>
            </a:extLst>
          </p:cNvPr>
          <p:cNvSpPr txBox="1"/>
          <p:nvPr/>
        </p:nvSpPr>
        <p:spPr>
          <a:xfrm>
            <a:off x="1118907" y="1490788"/>
            <a:ext cx="9931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This is a type of machine learning where a computer learns to make better decisions by receiving rewards or penalties for its actions.</a:t>
            </a:r>
          </a:p>
        </p:txBody>
      </p:sp>
      <p:pic>
        <p:nvPicPr>
          <p:cNvPr id="7" name="Picture 6" descr="A person and baby playing with toys&#10;&#10;Description automatically generated">
            <a:extLst>
              <a:ext uri="{FF2B5EF4-FFF2-40B4-BE49-F238E27FC236}">
                <a16:creationId xmlns:a16="http://schemas.microsoft.com/office/drawing/2014/main" id="{21ECD6E2-06C1-B4B7-694C-206345B2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96" y="2669876"/>
            <a:ext cx="3600624" cy="36006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16A3B8-F262-02B6-7EC8-A43E155C2549}"/>
              </a:ext>
            </a:extLst>
          </p:cNvPr>
          <p:cNvSpPr txBox="1"/>
          <p:nvPr/>
        </p:nvSpPr>
        <p:spPr>
          <a:xfrm>
            <a:off x="8936598" y="3441940"/>
            <a:ext cx="2950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Positive feedback (Reward)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DA61B3-5DE9-5BCB-43F9-7541218A2C99}"/>
              </a:ext>
            </a:extLst>
          </p:cNvPr>
          <p:cNvSpPr txBox="1"/>
          <p:nvPr/>
        </p:nvSpPr>
        <p:spPr>
          <a:xfrm>
            <a:off x="6096000" y="3429000"/>
            <a:ext cx="1727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Correct actions:</a:t>
            </a:r>
          </a:p>
        </p:txBody>
      </p:sp>
      <p:pic>
        <p:nvPicPr>
          <p:cNvPr id="17" name="Graphic 16" descr="Checkbox Ticked with solid fill">
            <a:extLst>
              <a:ext uri="{FF2B5EF4-FFF2-40B4-BE49-F238E27FC236}">
                <a16:creationId xmlns:a16="http://schemas.microsoft.com/office/drawing/2014/main" id="{D8DDEE51-A875-5537-968A-EE2709C4F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1" y="3353169"/>
            <a:ext cx="554597" cy="5545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7B1FC45-7358-C8DD-496D-41ACE29AD708}"/>
              </a:ext>
            </a:extLst>
          </p:cNvPr>
          <p:cNvSpPr txBox="1"/>
          <p:nvPr/>
        </p:nvSpPr>
        <p:spPr>
          <a:xfrm>
            <a:off x="6084672" y="4285522"/>
            <a:ext cx="1903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Incorrect actions:</a:t>
            </a:r>
          </a:p>
        </p:txBody>
      </p:sp>
      <p:pic>
        <p:nvPicPr>
          <p:cNvPr id="20" name="Graphic 19" descr="Close with solid fill">
            <a:extLst>
              <a:ext uri="{FF2B5EF4-FFF2-40B4-BE49-F238E27FC236}">
                <a16:creationId xmlns:a16="http://schemas.microsoft.com/office/drawing/2014/main" id="{E1E51F0B-6501-7BBD-06C7-BDEC4EA7A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7831" y="4285522"/>
            <a:ext cx="350273" cy="369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8F4D655-0280-DAAE-1AC5-B818F01F2329}"/>
              </a:ext>
            </a:extLst>
          </p:cNvPr>
          <p:cNvSpPr txBox="1"/>
          <p:nvPr/>
        </p:nvSpPr>
        <p:spPr>
          <a:xfrm>
            <a:off x="8936598" y="4285522"/>
            <a:ext cx="2821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Negative feedback (Penalty)</a:t>
            </a:r>
          </a:p>
        </p:txBody>
      </p:sp>
    </p:spTree>
    <p:extLst>
      <p:ext uri="{BB962C8B-B14F-4D97-AF65-F5344CB8AC3E}">
        <p14:creationId xmlns:p14="http://schemas.microsoft.com/office/powerpoint/2010/main" val="7772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18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0639214-D54C-3D25-5088-CE01537E44C4}"/>
              </a:ext>
            </a:extLst>
          </p:cNvPr>
          <p:cNvSpPr/>
          <p:nvPr/>
        </p:nvSpPr>
        <p:spPr>
          <a:xfrm>
            <a:off x="3936000" y="1621765"/>
            <a:ext cx="4320000" cy="4320000"/>
          </a:xfrm>
          <a:prstGeom prst="ellipse">
            <a:avLst/>
          </a:prstGeom>
          <a:solidFill>
            <a:srgbClr val="1584FF">
              <a:alpha val="2902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50D010-1D0A-63C6-DF76-FB6E64C1D2E1}"/>
              </a:ext>
            </a:extLst>
          </p:cNvPr>
          <p:cNvSpPr/>
          <p:nvPr/>
        </p:nvSpPr>
        <p:spPr>
          <a:xfrm>
            <a:off x="4473385" y="2458528"/>
            <a:ext cx="3245230" cy="3483237"/>
          </a:xfrm>
          <a:prstGeom prst="ellipse">
            <a:avLst/>
          </a:prstGeom>
          <a:solidFill>
            <a:srgbClr val="61E7ED">
              <a:alpha val="24314"/>
            </a:srgbClr>
          </a:solidFill>
          <a:ln>
            <a:solidFill>
              <a:srgbClr val="00DA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16ACAD-CBBA-0CEE-90E1-889FA8600D4E}"/>
              </a:ext>
            </a:extLst>
          </p:cNvPr>
          <p:cNvSpPr/>
          <p:nvPr/>
        </p:nvSpPr>
        <p:spPr>
          <a:xfrm>
            <a:off x="4761781" y="3347049"/>
            <a:ext cx="2604164" cy="2594716"/>
          </a:xfrm>
          <a:prstGeom prst="ellipse">
            <a:avLst/>
          </a:prstGeom>
          <a:solidFill>
            <a:schemeClr val="accent1">
              <a:lumMod val="60000"/>
              <a:lumOff val="40000"/>
              <a:alpha val="24314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CD6777-EE99-32D2-E927-AB40473E0D39}"/>
              </a:ext>
            </a:extLst>
          </p:cNvPr>
          <p:cNvSpPr/>
          <p:nvPr/>
        </p:nvSpPr>
        <p:spPr>
          <a:xfrm>
            <a:off x="5138721" y="4028536"/>
            <a:ext cx="1914557" cy="1913229"/>
          </a:xfrm>
          <a:prstGeom prst="ellipse">
            <a:avLst/>
          </a:prstGeom>
          <a:solidFill>
            <a:srgbClr val="FFFF00">
              <a:alpha val="24314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7C0EE9-D141-553F-232E-6F8D9A37E949}"/>
              </a:ext>
            </a:extLst>
          </p:cNvPr>
          <p:cNvSpPr txBox="1"/>
          <p:nvPr/>
        </p:nvSpPr>
        <p:spPr>
          <a:xfrm>
            <a:off x="5050766" y="1933119"/>
            <a:ext cx="2604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Artificial Intelligence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2D5C60-F0C2-BB5D-783F-FAB3035CF762}"/>
              </a:ext>
            </a:extLst>
          </p:cNvPr>
          <p:cNvSpPr txBox="1"/>
          <p:nvPr/>
        </p:nvSpPr>
        <p:spPr>
          <a:xfrm>
            <a:off x="5138721" y="2821640"/>
            <a:ext cx="2604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93882E-3287-1840-7A36-C71FDBC803E7}"/>
              </a:ext>
            </a:extLst>
          </p:cNvPr>
          <p:cNvSpPr txBox="1"/>
          <p:nvPr/>
        </p:nvSpPr>
        <p:spPr>
          <a:xfrm>
            <a:off x="5290786" y="3597099"/>
            <a:ext cx="2604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E44A0-FCD4-8BDD-6519-5915880D011D}"/>
              </a:ext>
            </a:extLst>
          </p:cNvPr>
          <p:cNvSpPr txBox="1"/>
          <p:nvPr/>
        </p:nvSpPr>
        <p:spPr>
          <a:xfrm>
            <a:off x="5421322" y="4822853"/>
            <a:ext cx="1788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Generative AI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800AE9D-E4AC-0523-2E98-A178E655E1EA}"/>
              </a:ext>
            </a:extLst>
          </p:cNvPr>
          <p:cNvSpPr txBox="1">
            <a:spLocks/>
          </p:cNvSpPr>
          <p:nvPr/>
        </p:nvSpPr>
        <p:spPr>
          <a:xfrm>
            <a:off x="1032643" y="574590"/>
            <a:ext cx="9629606" cy="706431"/>
          </a:xfrm>
          <a:prstGeom prst="rect">
            <a:avLst/>
          </a:prstGeom>
        </p:spPr>
        <p:txBody>
          <a:bodyPr anchor="b">
            <a:normAutofit fontScale="9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Comparative view of AI, ML, DL and </a:t>
            </a:r>
            <a:r>
              <a:rPr lang="en-US" dirty="0" err="1"/>
              <a:t>GenAI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Core Principles of 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91F80-B7DC-9F01-D7DE-D5F9BF170CB7}"/>
              </a:ext>
            </a:extLst>
          </p:cNvPr>
          <p:cNvSpPr txBox="1"/>
          <p:nvPr/>
        </p:nvSpPr>
        <p:spPr>
          <a:xfrm>
            <a:off x="1201211" y="1976582"/>
            <a:ext cx="993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Stateless:</a:t>
            </a:r>
          </a:p>
          <a:p>
            <a:r>
              <a:rPr lang="en-US" dirty="0"/>
              <a:t>	</a:t>
            </a:r>
            <a:r>
              <a:rPr lang="en-IN" dirty="0"/>
              <a:t>The server doesn't store any information about the client between requests.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DA348-F5C4-BD6B-4E9D-99689AACFFBF}"/>
              </a:ext>
            </a:extLst>
          </p:cNvPr>
          <p:cNvSpPr txBox="1"/>
          <p:nvPr/>
        </p:nvSpPr>
        <p:spPr>
          <a:xfrm>
            <a:off x="1201210" y="2861569"/>
            <a:ext cx="9937843" cy="1134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Client-Server Architecture</a:t>
            </a: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app (client) asks for things (data) and the server does what's requested (sends data or makes changes).</a:t>
            </a:r>
          </a:p>
        </p:txBody>
      </p:sp>
    </p:spTree>
    <p:extLst>
      <p:ext uri="{BB962C8B-B14F-4D97-AF65-F5344CB8AC3E}">
        <p14:creationId xmlns:p14="http://schemas.microsoft.com/office/powerpoint/2010/main" val="32824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7" y="587500"/>
            <a:ext cx="4669417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A6438-C23B-B75B-F390-365FBFE316AD}"/>
              </a:ext>
            </a:extLst>
          </p:cNvPr>
          <p:cNvSpPr txBox="1"/>
          <p:nvPr/>
        </p:nvSpPr>
        <p:spPr>
          <a:xfrm>
            <a:off x="1118907" y="1407479"/>
            <a:ext cx="9931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Classification is a type of supervised learning where the goal is to predict a label or category based on input data. </a:t>
            </a:r>
          </a:p>
        </p:txBody>
      </p:sp>
      <p:pic>
        <p:nvPicPr>
          <p:cNvPr id="5" name="Picture 4" descr="A cartoon of a person holding a cat and a child&#10;&#10;Description automatically generated">
            <a:extLst>
              <a:ext uri="{FF2B5EF4-FFF2-40B4-BE49-F238E27FC236}">
                <a16:creationId xmlns:a16="http://schemas.microsoft.com/office/drawing/2014/main" id="{90EED5F8-E694-009B-B78F-35679631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07" y="2551060"/>
            <a:ext cx="3601139" cy="360113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6AC866-1A37-A370-5E0F-2692520AB68C}"/>
              </a:ext>
            </a:extLst>
          </p:cNvPr>
          <p:cNvCxnSpPr>
            <a:cxnSpLocks/>
          </p:cNvCxnSpPr>
          <p:nvPr/>
        </p:nvCxnSpPr>
        <p:spPr>
          <a:xfrm>
            <a:off x="3222172" y="4458789"/>
            <a:ext cx="2960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7B1463-1F22-56B3-888A-FBEC07671621}"/>
              </a:ext>
            </a:extLst>
          </p:cNvPr>
          <p:cNvSpPr txBox="1"/>
          <p:nvPr/>
        </p:nvSpPr>
        <p:spPr>
          <a:xfrm>
            <a:off x="6305006" y="4274123"/>
            <a:ext cx="1271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Data point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02D8AC-9F40-7874-7B8F-2FC813DAE88A}"/>
              </a:ext>
            </a:extLst>
          </p:cNvPr>
          <p:cNvCxnSpPr>
            <a:cxnSpLocks/>
          </p:cNvCxnSpPr>
          <p:nvPr/>
        </p:nvCxnSpPr>
        <p:spPr>
          <a:xfrm>
            <a:off x="3547214" y="3905795"/>
            <a:ext cx="2635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E2014-E0DB-7E6B-1CA8-FE7263B668E8}"/>
              </a:ext>
            </a:extLst>
          </p:cNvPr>
          <p:cNvSpPr txBox="1"/>
          <p:nvPr/>
        </p:nvSpPr>
        <p:spPr>
          <a:xfrm>
            <a:off x="6305006" y="3721129"/>
            <a:ext cx="1271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endParaRPr lang="en-US" dirty="0"/>
          </a:p>
        </p:txBody>
      </p:sp>
      <p:pic>
        <p:nvPicPr>
          <p:cNvPr id="15" name="Picture 14" descr="A cartoon of a person holding a picture of a dog&#10;&#10;Description automatically generated">
            <a:extLst>
              <a:ext uri="{FF2B5EF4-FFF2-40B4-BE49-F238E27FC236}">
                <a16:creationId xmlns:a16="http://schemas.microsoft.com/office/drawing/2014/main" id="{5BBBC61B-DB01-195B-0726-0CEBEDC86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764" y="2551334"/>
            <a:ext cx="3600589" cy="3600589"/>
          </a:xfrm>
          <a:prstGeom prst="rect">
            <a:avLst/>
          </a:prstGeom>
        </p:spPr>
      </p:pic>
      <p:pic>
        <p:nvPicPr>
          <p:cNvPr id="17" name="Picture 16" descr="A cat wearing a harness&#10;&#10;Description automatically generated">
            <a:extLst>
              <a:ext uri="{FF2B5EF4-FFF2-40B4-BE49-F238E27FC236}">
                <a16:creationId xmlns:a16="http://schemas.microsoft.com/office/drawing/2014/main" id="{4EF7229C-3E9A-4AEF-A616-1D49AFF01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648" y="2014672"/>
            <a:ext cx="1213756" cy="12137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ECA314-DEAE-306D-DF10-72796E73D27F}"/>
              </a:ext>
            </a:extLst>
          </p:cNvPr>
          <p:cNvSpPr txBox="1"/>
          <p:nvPr/>
        </p:nvSpPr>
        <p:spPr>
          <a:xfrm>
            <a:off x="7313469" y="2412518"/>
            <a:ext cx="1271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Cat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8EA61-58BE-C16F-4240-442DEC238445}"/>
              </a:ext>
            </a:extLst>
          </p:cNvPr>
          <p:cNvCxnSpPr/>
          <p:nvPr/>
        </p:nvCxnSpPr>
        <p:spPr>
          <a:xfrm>
            <a:off x="5857336" y="2597184"/>
            <a:ext cx="1371600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7" y="587500"/>
            <a:ext cx="4669417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A6438-C23B-B75B-F390-365FBFE316AD}"/>
              </a:ext>
            </a:extLst>
          </p:cNvPr>
          <p:cNvSpPr txBox="1"/>
          <p:nvPr/>
        </p:nvSpPr>
        <p:spPr>
          <a:xfrm>
            <a:off x="1118907" y="1407479"/>
            <a:ext cx="9931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Classification is a type of supervised learning where the goal is to predict a label or category based on input data. </a:t>
            </a:r>
          </a:p>
        </p:txBody>
      </p:sp>
      <p:pic>
        <p:nvPicPr>
          <p:cNvPr id="6" name="Picture 5" descr="A screenshot of a email&#10;&#10;Description automatically generated">
            <a:extLst>
              <a:ext uri="{FF2B5EF4-FFF2-40B4-BE49-F238E27FC236}">
                <a16:creationId xmlns:a16="http://schemas.microsoft.com/office/drawing/2014/main" id="{6C6CD3DA-AE54-B7F9-9D7B-3E25A21E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80" y="2314782"/>
            <a:ext cx="4749530" cy="4155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diagram of a machine learning model&#10;&#10;Description automatically generated">
            <a:extLst>
              <a:ext uri="{FF2B5EF4-FFF2-40B4-BE49-F238E27FC236}">
                <a16:creationId xmlns:a16="http://schemas.microsoft.com/office/drawing/2014/main" id="{189AF80A-DEEB-7473-2084-E14BDF0CF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626" y="2981960"/>
            <a:ext cx="4151934" cy="232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2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7" y="587500"/>
            <a:ext cx="4669417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A6438-C23B-B75B-F390-365FBFE316AD}"/>
              </a:ext>
            </a:extLst>
          </p:cNvPr>
          <p:cNvSpPr txBox="1"/>
          <p:nvPr/>
        </p:nvSpPr>
        <p:spPr>
          <a:xfrm>
            <a:off x="1118907" y="1407479"/>
            <a:ext cx="9931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Regression is a type of supervised learning where the goal is to predict a continuous numerical value. </a:t>
            </a:r>
          </a:p>
        </p:txBody>
      </p:sp>
      <p:pic>
        <p:nvPicPr>
          <p:cNvPr id="5" name="Picture 4" descr="A person and person standing next to each other&#10;&#10;Description automatically generated">
            <a:extLst>
              <a:ext uri="{FF2B5EF4-FFF2-40B4-BE49-F238E27FC236}">
                <a16:creationId xmlns:a16="http://schemas.microsoft.com/office/drawing/2014/main" id="{D734882B-65C4-F394-B680-95071DFF5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07" y="2525928"/>
            <a:ext cx="3651352" cy="3651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B5A16B-B0DE-5F04-8F29-9C4C7F65EF7E}"/>
              </a:ext>
            </a:extLst>
          </p:cNvPr>
          <p:cNvSpPr txBox="1"/>
          <p:nvPr/>
        </p:nvSpPr>
        <p:spPr>
          <a:xfrm>
            <a:off x="6096000" y="2705854"/>
            <a:ext cx="353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You might look at their age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19577-BE40-8FF8-7DC7-F19E6CBA979C}"/>
              </a:ext>
            </a:extLst>
          </p:cNvPr>
          <p:cNvSpPr txBox="1"/>
          <p:nvPr/>
        </p:nvSpPr>
        <p:spPr>
          <a:xfrm>
            <a:off x="6096000" y="3819563"/>
            <a:ext cx="4400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You might consider their shoe size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66C84-C1E6-A280-9C8B-D64C9D80DFF6}"/>
              </a:ext>
            </a:extLst>
          </p:cNvPr>
          <p:cNvSpPr txBox="1"/>
          <p:nvPr/>
        </p:nvSpPr>
        <p:spPr>
          <a:xfrm>
            <a:off x="6096000" y="3244334"/>
            <a:ext cx="4400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You might look at their parents height</a:t>
            </a:r>
            <a:endParaRPr lang="en-US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20989013-EE76-10D1-7392-7F81DB71C65C}"/>
              </a:ext>
            </a:extLst>
          </p:cNvPr>
          <p:cNvSpPr/>
          <p:nvPr/>
        </p:nvSpPr>
        <p:spPr>
          <a:xfrm>
            <a:off x="10079888" y="2568918"/>
            <a:ext cx="416560" cy="17201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05EAB7-8B77-32CE-A1A6-3000BA624D23}"/>
              </a:ext>
            </a:extLst>
          </p:cNvPr>
          <p:cNvSpPr txBox="1"/>
          <p:nvPr/>
        </p:nvSpPr>
        <p:spPr>
          <a:xfrm>
            <a:off x="10496448" y="3244334"/>
            <a:ext cx="194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4A657CE-4BAE-B261-26CC-F3B647DF0EF9}"/>
              </a:ext>
            </a:extLst>
          </p:cNvPr>
          <p:cNvSpPr txBox="1">
            <a:spLocks/>
          </p:cNvSpPr>
          <p:nvPr/>
        </p:nvSpPr>
        <p:spPr>
          <a:xfrm>
            <a:off x="1118907" y="2222974"/>
            <a:ext cx="2934933" cy="310703"/>
          </a:xfrm>
          <a:prstGeom prst="rect">
            <a:avLst/>
          </a:prstGeom>
        </p:spPr>
        <p:txBody>
          <a:bodyPr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Height Prediction</a:t>
            </a:r>
          </a:p>
        </p:txBody>
      </p:sp>
    </p:spTree>
    <p:extLst>
      <p:ext uri="{BB962C8B-B14F-4D97-AF65-F5344CB8AC3E}">
        <p14:creationId xmlns:p14="http://schemas.microsoft.com/office/powerpoint/2010/main" val="171620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3" grpId="0"/>
      <p:bldP spid="17" grpId="0" animBg="1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7" y="587500"/>
            <a:ext cx="4669417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A6438-C23B-B75B-F390-365FBFE316AD}"/>
              </a:ext>
            </a:extLst>
          </p:cNvPr>
          <p:cNvSpPr txBox="1"/>
          <p:nvPr/>
        </p:nvSpPr>
        <p:spPr>
          <a:xfrm>
            <a:off x="1118907" y="1407479"/>
            <a:ext cx="75577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Regression is a type of supervised learning where the goal is to predict a continuous numerical value. </a:t>
            </a:r>
          </a:p>
        </p:txBody>
      </p:sp>
      <p:pic>
        <p:nvPicPr>
          <p:cNvPr id="6" name="Picture 5" descr="A screen shot of a phone&#10;&#10;Description automatically generated">
            <a:extLst>
              <a:ext uri="{FF2B5EF4-FFF2-40B4-BE49-F238E27FC236}">
                <a16:creationId xmlns:a16="http://schemas.microsoft.com/office/drawing/2014/main" id="{4A9D293D-CDA9-E63F-4369-B1DB5EDD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880" y="801520"/>
            <a:ext cx="2664460" cy="5426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CF9031-71EB-896E-6931-31D44E59D719}"/>
              </a:ext>
            </a:extLst>
          </p:cNvPr>
          <p:cNvSpPr txBox="1"/>
          <p:nvPr/>
        </p:nvSpPr>
        <p:spPr>
          <a:xfrm>
            <a:off x="4695227" y="3504724"/>
            <a:ext cx="3432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Predicts an actual temperature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424352-234A-6483-D5DB-368CCC37381E}"/>
              </a:ext>
            </a:extLst>
          </p:cNvPr>
          <p:cNvSpPr txBox="1">
            <a:spLocks/>
          </p:cNvSpPr>
          <p:nvPr/>
        </p:nvSpPr>
        <p:spPr>
          <a:xfrm>
            <a:off x="9094507" y="432148"/>
            <a:ext cx="2934933" cy="310703"/>
          </a:xfrm>
          <a:prstGeom prst="rect">
            <a:avLst/>
          </a:prstGeom>
        </p:spPr>
        <p:txBody>
          <a:bodyPr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Weather Prediction</a:t>
            </a:r>
          </a:p>
        </p:txBody>
      </p:sp>
    </p:spTree>
    <p:extLst>
      <p:ext uri="{BB962C8B-B14F-4D97-AF65-F5344CB8AC3E}">
        <p14:creationId xmlns:p14="http://schemas.microsoft.com/office/powerpoint/2010/main" val="82506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7" y="587500"/>
            <a:ext cx="4669417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A6438-C23B-B75B-F390-365FBFE316AD}"/>
              </a:ext>
            </a:extLst>
          </p:cNvPr>
          <p:cNvSpPr txBox="1"/>
          <p:nvPr/>
        </p:nvSpPr>
        <p:spPr>
          <a:xfrm>
            <a:off x="1118907" y="1407479"/>
            <a:ext cx="9772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Regression is a type of supervised learning where the goal is to predict a continuous numerical value. </a:t>
            </a:r>
          </a:p>
        </p:txBody>
      </p:sp>
      <p:pic>
        <p:nvPicPr>
          <p:cNvPr id="5" name="Picture 4" descr="A house with a walkway and lawn&#10;&#10;Description automatically generated">
            <a:extLst>
              <a:ext uri="{FF2B5EF4-FFF2-40B4-BE49-F238E27FC236}">
                <a16:creationId xmlns:a16="http://schemas.microsoft.com/office/drawing/2014/main" id="{45F21E2B-F4E6-393C-4B8F-B94427DF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0" y="2568918"/>
            <a:ext cx="4104640" cy="4104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1EBB46-4C03-7772-15CB-BB0E0D367B8E}"/>
              </a:ext>
            </a:extLst>
          </p:cNvPr>
          <p:cNvSpPr txBox="1"/>
          <p:nvPr/>
        </p:nvSpPr>
        <p:spPr>
          <a:xfrm>
            <a:off x="6096000" y="2705854"/>
            <a:ext cx="3535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No. of bedrooms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CE936-BB91-1239-2ECF-6468EC8AE6F1}"/>
              </a:ext>
            </a:extLst>
          </p:cNvPr>
          <p:cNvSpPr txBox="1"/>
          <p:nvPr/>
        </p:nvSpPr>
        <p:spPr>
          <a:xfrm>
            <a:off x="6096000" y="3750602"/>
            <a:ext cx="4400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Locality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C84A4-3F29-17C2-0371-14F43FEA5003}"/>
              </a:ext>
            </a:extLst>
          </p:cNvPr>
          <p:cNvSpPr txBox="1"/>
          <p:nvPr/>
        </p:nvSpPr>
        <p:spPr>
          <a:xfrm>
            <a:off x="6096000" y="3244334"/>
            <a:ext cx="4400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Area of house in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Sqft</a:t>
            </a:r>
            <a:endParaRPr lang="en-US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3364C0A5-077F-0A4A-CA5A-1F541A1C4E85}"/>
              </a:ext>
            </a:extLst>
          </p:cNvPr>
          <p:cNvSpPr/>
          <p:nvPr/>
        </p:nvSpPr>
        <p:spPr>
          <a:xfrm>
            <a:off x="9297568" y="2568918"/>
            <a:ext cx="416560" cy="22672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45F7E-1CB8-AFB2-FE8F-82BEA67250F5}"/>
              </a:ext>
            </a:extLst>
          </p:cNvPr>
          <p:cNvSpPr txBox="1"/>
          <p:nvPr/>
        </p:nvSpPr>
        <p:spPr>
          <a:xfrm>
            <a:off x="9970803" y="3517873"/>
            <a:ext cx="194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AA89D-7F39-501A-7C27-DF6549D33F37}"/>
              </a:ext>
            </a:extLst>
          </p:cNvPr>
          <p:cNvSpPr txBox="1"/>
          <p:nvPr/>
        </p:nvSpPr>
        <p:spPr>
          <a:xfrm>
            <a:off x="6096000" y="4289082"/>
            <a:ext cx="4400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Past sold price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0F9BE2-DC1E-8DA2-A5D3-E56AB476D029}"/>
              </a:ext>
            </a:extLst>
          </p:cNvPr>
          <p:cNvSpPr txBox="1">
            <a:spLocks/>
          </p:cNvSpPr>
          <p:nvPr/>
        </p:nvSpPr>
        <p:spPr>
          <a:xfrm>
            <a:off x="1118907" y="2222974"/>
            <a:ext cx="2934933" cy="310703"/>
          </a:xfrm>
          <a:prstGeom prst="rect">
            <a:avLst/>
          </a:prstGeom>
        </p:spPr>
        <p:txBody>
          <a:bodyPr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House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118334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/>
      <p:bldP spid="13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1118907" y="724619"/>
            <a:ext cx="6575855" cy="569312"/>
          </a:xfrm>
          <a:prstGeom prst="rect">
            <a:avLst/>
          </a:prstGeom>
        </p:spPr>
        <p:txBody>
          <a:bodyPr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Understanding the 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A6438-C23B-B75B-F390-365FBFE316AD}"/>
              </a:ext>
            </a:extLst>
          </p:cNvPr>
          <p:cNvSpPr txBox="1"/>
          <p:nvPr/>
        </p:nvSpPr>
        <p:spPr>
          <a:xfrm>
            <a:off x="1118905" y="1959569"/>
            <a:ext cx="9772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latin typeface="Calibri" panose="020F0502020204030204" pitchFamily="34" charset="0"/>
                <a:ea typeface="Times New Roman" panose="02020603050405020304" pitchFamily="18" charset="0"/>
              </a:rPr>
              <a:t>Stock prices </a:t>
            </a: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change constantly and are influenced by numerous factors from the past.</a:t>
            </a:r>
            <a:r>
              <a:rPr lang="en-IN" dirty="0">
                <a:effectLst/>
              </a:rPr>
              <a:t> 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5D4B01-3C96-7ED4-3D08-ABF05AF22B6C}"/>
              </a:ext>
            </a:extLst>
          </p:cNvPr>
          <p:cNvSpPr txBox="1"/>
          <p:nvPr/>
        </p:nvSpPr>
        <p:spPr>
          <a:xfrm>
            <a:off x="1118904" y="2508784"/>
            <a:ext cx="9772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latin typeface="Calibri" panose="020F0502020204030204" pitchFamily="34" charset="0"/>
                <a:ea typeface="Times New Roman" panose="02020603050405020304" pitchFamily="18" charset="0"/>
              </a:rPr>
              <a:t>Reacts to the human emotions</a:t>
            </a: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r>
              <a:rPr lang="en-IN" dirty="0">
                <a:effectLst/>
              </a:rPr>
              <a:t> 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657F2-F2A8-1EA4-43A2-A3F7E690A6BE}"/>
              </a:ext>
            </a:extLst>
          </p:cNvPr>
          <p:cNvSpPr txBox="1"/>
          <p:nvPr/>
        </p:nvSpPr>
        <p:spPr>
          <a:xfrm>
            <a:off x="1118903" y="3057999"/>
            <a:ext cx="9772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latin typeface="Calibri" panose="020F0502020204030204" pitchFamily="34" charset="0"/>
                <a:ea typeface="Times New Roman" panose="02020603050405020304" pitchFamily="18" charset="0"/>
              </a:rPr>
              <a:t>Follows market trends (uptrends &amp; downtrends)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6114A-1EC7-82D0-861D-C7E46C7EEB5D}"/>
              </a:ext>
            </a:extLst>
          </p:cNvPr>
          <p:cNvSpPr txBox="1"/>
          <p:nvPr/>
        </p:nvSpPr>
        <p:spPr>
          <a:xfrm>
            <a:off x="1369069" y="3607214"/>
            <a:ext cx="97726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kern="0" dirty="0">
                <a:latin typeface="Calibri" panose="020F0502020204030204" pitchFamily="34" charset="0"/>
                <a:ea typeface="Times New Roman" panose="02020603050405020304" pitchFamily="18" charset="0"/>
              </a:rPr>
              <a:t>…many other complex factors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813E52-280A-4863-3E0B-3AAF307B735E}"/>
              </a:ext>
            </a:extLst>
          </p:cNvPr>
          <p:cNvSpPr txBox="1"/>
          <p:nvPr/>
        </p:nvSpPr>
        <p:spPr>
          <a:xfrm>
            <a:off x="1118903" y="4721194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kern="0" dirty="0">
                <a:latin typeface="Calibri" panose="020F0502020204030204" pitchFamily="34" charset="0"/>
                <a:ea typeface="Times New Roman" panose="02020603050405020304" pitchFamily="18" charset="0"/>
              </a:rPr>
              <a:t>LSTM – Long Short-Term Memory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1906-67C7-A425-DA0B-AF625521CB09}"/>
              </a:ext>
            </a:extLst>
          </p:cNvPr>
          <p:cNvSpPr txBox="1"/>
          <p:nvPr/>
        </p:nvSpPr>
        <p:spPr>
          <a:xfrm>
            <a:off x="1712343" y="5191399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LSTMs are like regression models with a built-in memory</a:t>
            </a:r>
            <a:r>
              <a:rPr lang="en-IN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58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16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839939" y="465713"/>
            <a:ext cx="4669417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Deep Learning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839939" y="1452182"/>
            <a:ext cx="3368094" cy="517393"/>
          </a:xfrm>
          <a:prstGeom prst="rect">
            <a:avLst/>
          </a:prstGeom>
        </p:spPr>
        <p:txBody>
          <a:bodyPr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Neural Networks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345C32-D48E-945C-6748-6577DE4F0D74}"/>
              </a:ext>
            </a:extLst>
          </p:cNvPr>
          <p:cNvSpPr txBox="1"/>
          <p:nvPr/>
        </p:nvSpPr>
        <p:spPr>
          <a:xfrm>
            <a:off x="1313302" y="1969575"/>
            <a:ext cx="9565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Neural networks are a type of machine learning model inspired by the structure and function of the human brain.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5" name="Picture 54" descr="A brain with lights on it&#10;&#10;Description automatically generated">
            <a:extLst>
              <a:ext uri="{FF2B5EF4-FFF2-40B4-BE49-F238E27FC236}">
                <a16:creationId xmlns:a16="http://schemas.microsoft.com/office/drawing/2014/main" id="{6168C908-40E6-13F0-47D4-93DDFA23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54" y="2249613"/>
            <a:ext cx="4916545" cy="4916545"/>
          </a:xfrm>
          <a:prstGeom prst="rect">
            <a:avLst/>
          </a:prstGeom>
        </p:spPr>
      </p:pic>
      <p:pic>
        <p:nvPicPr>
          <p:cNvPr id="57" name="Picture 56" descr="A close-up of a nerve cell&#10;&#10;Description automatically generated">
            <a:extLst>
              <a:ext uri="{FF2B5EF4-FFF2-40B4-BE49-F238E27FC236}">
                <a16:creationId xmlns:a16="http://schemas.microsoft.com/office/drawing/2014/main" id="{83F47CDC-B816-1B78-152D-6B2CD103A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737" y="2615906"/>
            <a:ext cx="3870960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7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490947" y="665706"/>
            <a:ext cx="4378510" cy="569312"/>
          </a:xfrm>
          <a:prstGeom prst="rect">
            <a:avLst/>
          </a:prstGeom>
        </p:spPr>
        <p:txBody>
          <a:bodyPr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A6438-C23B-B75B-F390-365FBFE316AD}"/>
              </a:ext>
            </a:extLst>
          </p:cNvPr>
          <p:cNvSpPr txBox="1"/>
          <p:nvPr/>
        </p:nvSpPr>
        <p:spPr>
          <a:xfrm>
            <a:off x="1027092" y="1882541"/>
            <a:ext cx="9945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latin typeface="Calibri" panose="020F0502020204030204" pitchFamily="34" charset="0"/>
                <a:ea typeface="Times New Roman" panose="02020603050405020304" pitchFamily="18" charset="0"/>
              </a:rPr>
              <a:t>We use Machine Learning algorithms to solve simpler tasks.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327F66-B768-7DAE-659F-E738D0C091E2}"/>
              </a:ext>
            </a:extLst>
          </p:cNvPr>
          <p:cNvSpPr txBox="1">
            <a:spLocks/>
          </p:cNvSpPr>
          <p:nvPr/>
        </p:nvSpPr>
        <p:spPr>
          <a:xfrm>
            <a:off x="490947" y="3429000"/>
            <a:ext cx="4378510" cy="569312"/>
          </a:xfrm>
          <a:prstGeom prst="rect">
            <a:avLst/>
          </a:prstGeom>
        </p:spPr>
        <p:txBody>
          <a:bodyPr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9E833-4795-3F53-CB10-201EE5C5D662}"/>
              </a:ext>
            </a:extLst>
          </p:cNvPr>
          <p:cNvSpPr txBox="1"/>
          <p:nvPr/>
        </p:nvSpPr>
        <p:spPr>
          <a:xfrm>
            <a:off x="1027092" y="2459718"/>
            <a:ext cx="9945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latin typeface="Calibri" panose="020F0502020204030204" pitchFamily="34" charset="0"/>
                <a:ea typeface="Times New Roman" panose="02020603050405020304" pitchFamily="18" charset="0"/>
              </a:rPr>
              <a:t>Predicting the weather, spam email classification, etc.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5E34C-F6AD-5BD3-8B56-544883CE2A06}"/>
              </a:ext>
            </a:extLst>
          </p:cNvPr>
          <p:cNvSpPr txBox="1"/>
          <p:nvPr/>
        </p:nvSpPr>
        <p:spPr>
          <a:xfrm>
            <a:off x="1027093" y="4585674"/>
            <a:ext cx="9945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latin typeface="Calibri" panose="020F0502020204030204" pitchFamily="34" charset="0"/>
                <a:ea typeface="Times New Roman" panose="02020603050405020304" pitchFamily="18" charset="0"/>
              </a:rPr>
              <a:t>We use Deep Learning algorithms to solve complex tasks.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1B82FB-1CF5-5358-2844-D62E91D5A064}"/>
              </a:ext>
            </a:extLst>
          </p:cNvPr>
          <p:cNvSpPr txBox="1"/>
          <p:nvPr/>
        </p:nvSpPr>
        <p:spPr>
          <a:xfrm>
            <a:off x="1027093" y="4095432"/>
            <a:ext cx="9945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Deep learning is a subset of Machine Learning that uses more complex algorithms, like neural networks.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7CA355-6BC5-7726-44E5-9654E747224F}"/>
              </a:ext>
            </a:extLst>
          </p:cNvPr>
          <p:cNvSpPr txBox="1"/>
          <p:nvPr/>
        </p:nvSpPr>
        <p:spPr>
          <a:xfrm>
            <a:off x="1027092" y="5163067"/>
            <a:ext cx="9945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kern="0" dirty="0">
                <a:latin typeface="Calibri" panose="020F0502020204030204" pitchFamily="34" charset="0"/>
                <a:ea typeface="Times New Roman" panose="02020603050405020304" pitchFamily="18" charset="0"/>
              </a:rPr>
              <a:t>Image recognition, Natural Language Processing, Sentiment Analysis, etc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863E5-2433-0B94-88A1-0F6AE3F2B1EF}"/>
              </a:ext>
            </a:extLst>
          </p:cNvPr>
          <p:cNvSpPr txBox="1"/>
          <p:nvPr/>
        </p:nvSpPr>
        <p:spPr>
          <a:xfrm>
            <a:off x="1027092" y="1376346"/>
            <a:ext cx="9945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Collection of tools (algorithms) designed for different tasks.</a:t>
            </a:r>
          </a:p>
        </p:txBody>
      </p:sp>
    </p:spTree>
    <p:extLst>
      <p:ext uri="{BB962C8B-B14F-4D97-AF65-F5344CB8AC3E}">
        <p14:creationId xmlns:p14="http://schemas.microsoft.com/office/powerpoint/2010/main" val="14543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550379" y="527803"/>
            <a:ext cx="3368094" cy="517393"/>
          </a:xfrm>
          <a:prstGeom prst="rect">
            <a:avLst/>
          </a:prstGeom>
        </p:spPr>
        <p:txBody>
          <a:bodyPr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Neural Networks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345C32-D48E-945C-6748-6577DE4F0D74}"/>
              </a:ext>
            </a:extLst>
          </p:cNvPr>
          <p:cNvSpPr txBox="1"/>
          <p:nvPr/>
        </p:nvSpPr>
        <p:spPr>
          <a:xfrm>
            <a:off x="1023742" y="1045196"/>
            <a:ext cx="9565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In deep learning, a neural network is a model that mimics the human brain to recognize patterns and make predictions.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urple network with dots and lines&#10;&#10;Description automatically generated">
            <a:extLst>
              <a:ext uri="{FF2B5EF4-FFF2-40B4-BE49-F238E27FC236}">
                <a16:creationId xmlns:a16="http://schemas.microsoft.com/office/drawing/2014/main" id="{DCF8604E-7A21-8E5F-77D1-30552667F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947" y="1045196"/>
            <a:ext cx="6149340" cy="61493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E22781-368E-735D-3AEF-6DD8B1FA96CF}"/>
              </a:ext>
            </a:extLst>
          </p:cNvPr>
          <p:cNvCxnSpPr/>
          <p:nvPr/>
        </p:nvCxnSpPr>
        <p:spPr>
          <a:xfrm>
            <a:off x="4188338" y="5673858"/>
            <a:ext cx="1463040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A6061A-5E7B-ACD3-CED7-8F299E476462}"/>
              </a:ext>
            </a:extLst>
          </p:cNvPr>
          <p:cNvSpPr txBox="1"/>
          <p:nvPr/>
        </p:nvSpPr>
        <p:spPr>
          <a:xfrm>
            <a:off x="5678620" y="5489192"/>
            <a:ext cx="2273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Nodes (Neurons)</a:t>
            </a:r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F243924-459F-0184-3B16-CAE6D4C607C2}"/>
              </a:ext>
            </a:extLst>
          </p:cNvPr>
          <p:cNvCxnSpPr>
            <a:cxnSpLocks/>
          </p:cNvCxnSpPr>
          <p:nvPr/>
        </p:nvCxnSpPr>
        <p:spPr>
          <a:xfrm>
            <a:off x="5178938" y="4815840"/>
            <a:ext cx="499682" cy="67335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C847DA-4A17-11E9-C03E-47DFFF3601BE}"/>
              </a:ext>
            </a:extLst>
          </p:cNvPr>
          <p:cNvCxnSpPr>
            <a:cxnSpLocks/>
          </p:cNvCxnSpPr>
          <p:nvPr/>
        </p:nvCxnSpPr>
        <p:spPr>
          <a:xfrm flipV="1">
            <a:off x="3092851" y="5812804"/>
            <a:ext cx="2585769" cy="31228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Picture 14" descr="A close-up of several neurons&#10;&#10;Description automatically generated">
            <a:extLst>
              <a:ext uri="{FF2B5EF4-FFF2-40B4-BE49-F238E27FC236}">
                <a16:creationId xmlns:a16="http://schemas.microsoft.com/office/drawing/2014/main" id="{E530FBE7-BCF7-3D63-194B-8BFE0D20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9067"/>
            <a:ext cx="5942775" cy="340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2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550379" y="527803"/>
            <a:ext cx="4825852" cy="517393"/>
          </a:xfrm>
          <a:prstGeom prst="rect">
            <a:avLst/>
          </a:prstGeom>
        </p:spPr>
        <p:txBody>
          <a:bodyPr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Neural Network Architecture</a:t>
            </a:r>
          </a:p>
        </p:txBody>
      </p:sp>
      <p:pic>
        <p:nvPicPr>
          <p:cNvPr id="6" name="Picture 5" descr="A network of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69DC56E3-76E8-34DA-B304-459936C8B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85"/>
            <a:ext cx="6949441" cy="6921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4A1B6-8035-991E-21F1-E5994E51DED6}"/>
              </a:ext>
            </a:extLst>
          </p:cNvPr>
          <p:cNvSpPr txBox="1"/>
          <p:nvPr/>
        </p:nvSpPr>
        <p:spPr>
          <a:xfrm>
            <a:off x="7066954" y="1706208"/>
            <a:ext cx="2210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latin typeface="Calibri" panose="020F0502020204030204" pitchFamily="34" charset="0"/>
                <a:cs typeface="Calibri" panose="020F0502020204030204" pitchFamily="34" charset="0"/>
              </a:rPr>
              <a:t>Input Layer:</a:t>
            </a:r>
            <a:endParaRPr lang="en-US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263D9B-D2C4-5C21-B5E3-11566C94BF3F}"/>
              </a:ext>
            </a:extLst>
          </p:cNvPr>
          <p:cNvSpPr txBox="1"/>
          <p:nvPr/>
        </p:nvSpPr>
        <p:spPr>
          <a:xfrm>
            <a:off x="7518645" y="2075540"/>
            <a:ext cx="4673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Feed the data to the neural network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C8952-B27C-3E1B-7FC4-904F1E8DF6F0}"/>
              </a:ext>
            </a:extLst>
          </p:cNvPr>
          <p:cNvSpPr txBox="1"/>
          <p:nvPr/>
        </p:nvSpPr>
        <p:spPr>
          <a:xfrm>
            <a:off x="7066954" y="2814204"/>
            <a:ext cx="2210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latin typeface="Calibri" panose="020F0502020204030204" pitchFamily="34" charset="0"/>
                <a:cs typeface="Calibri" panose="020F0502020204030204" pitchFamily="34" charset="0"/>
              </a:rPr>
              <a:t>Hidden Layers:</a:t>
            </a:r>
            <a:endParaRPr lang="en-US" b="1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D38861-BA62-A4AF-9116-05355A66ADF7}"/>
              </a:ext>
            </a:extLst>
          </p:cNvPr>
          <p:cNvSpPr txBox="1"/>
          <p:nvPr/>
        </p:nvSpPr>
        <p:spPr>
          <a:xfrm>
            <a:off x="7518645" y="3183536"/>
            <a:ext cx="4673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Process and analyse the data by extracting features &amp; patterns.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F1F5F-DC8E-106D-2F9A-8284EDBB8CB1}"/>
              </a:ext>
            </a:extLst>
          </p:cNvPr>
          <p:cNvSpPr txBox="1"/>
          <p:nvPr/>
        </p:nvSpPr>
        <p:spPr>
          <a:xfrm>
            <a:off x="7066954" y="4199199"/>
            <a:ext cx="2210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>
                <a:latin typeface="Calibri" panose="020F0502020204030204" pitchFamily="34" charset="0"/>
                <a:cs typeface="Calibri" panose="020F0502020204030204" pitchFamily="34" charset="0"/>
              </a:rPr>
              <a:t>Output Layer:</a:t>
            </a:r>
            <a:endParaRPr lang="en-US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DFB2F-2A2C-A19C-04C1-F505B225AA3A}"/>
              </a:ext>
            </a:extLst>
          </p:cNvPr>
          <p:cNvSpPr txBox="1"/>
          <p:nvPr/>
        </p:nvSpPr>
        <p:spPr>
          <a:xfrm>
            <a:off x="7518645" y="4568531"/>
            <a:ext cx="4673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Produces the final result, like a prediction or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Core Principles of 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3DE7C-638F-DE35-0E85-C975E583BE40}"/>
              </a:ext>
            </a:extLst>
          </p:cNvPr>
          <p:cNvSpPr txBox="1"/>
          <p:nvPr/>
        </p:nvSpPr>
        <p:spPr>
          <a:xfrm>
            <a:off x="1127079" y="2173856"/>
            <a:ext cx="9937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Standardized Interface:</a:t>
            </a:r>
          </a:p>
          <a:p>
            <a:r>
              <a:rPr lang="en-US" b="1" kern="0" dirty="0">
                <a:latin typeface="Calibri" panose="020F0502020204030204" pitchFamily="34" charset="0"/>
                <a:ea typeface="Times New Roman" panose="02020603050405020304" pitchFamily="18" charset="0"/>
              </a:rPr>
              <a:t>	</a:t>
            </a: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REST APIs rely on a set of standard methods (GET, POST, PUT, DELETE) for interacting with resources</a:t>
            </a:r>
            <a:r>
              <a:rPr lang="en-IN" sz="1800" kern="0" dirty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18CE9-7563-AC33-0C35-50825815AC7F}"/>
              </a:ext>
            </a:extLst>
          </p:cNvPr>
          <p:cNvSpPr txBox="1"/>
          <p:nvPr/>
        </p:nvSpPr>
        <p:spPr>
          <a:xfrm>
            <a:off x="1127079" y="3335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GET - retrieving the resource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3FD5E-297C-5EEB-9CC6-E10117222BE9}"/>
              </a:ext>
            </a:extLst>
          </p:cNvPr>
          <p:cNvSpPr txBox="1"/>
          <p:nvPr/>
        </p:nvSpPr>
        <p:spPr>
          <a:xfrm>
            <a:off x="1127079" y="39464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POST </a:t>
            </a:r>
            <a:r>
              <a:rPr lang="en-US" dirty="0">
                <a:latin typeface="Calibri" panose="020F0502020204030204" pitchFamily="34" charset="0"/>
                <a:ea typeface="Aptos" panose="020B0004020202020204" pitchFamily="34" charset="0"/>
              </a:rPr>
              <a:t>-</a:t>
            </a:r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 creating the resource</a:t>
            </a:r>
            <a:r>
              <a:rPr lang="en-IN" dirty="0">
                <a:effectLst/>
              </a:rPr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B08A4-1468-CD1C-03F2-AA00E96F8E21}"/>
              </a:ext>
            </a:extLst>
          </p:cNvPr>
          <p:cNvSpPr txBox="1"/>
          <p:nvPr/>
        </p:nvSpPr>
        <p:spPr>
          <a:xfrm>
            <a:off x="5911032" y="3310707"/>
            <a:ext cx="6096000" cy="394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PUT - updating the resource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88D23-1CB0-C556-B21C-67351D3D0F6A}"/>
              </a:ext>
            </a:extLst>
          </p:cNvPr>
          <p:cNvSpPr txBox="1"/>
          <p:nvPr/>
        </p:nvSpPr>
        <p:spPr>
          <a:xfrm>
            <a:off x="6345760" y="3943830"/>
            <a:ext cx="6132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DELETE - deleting the resource</a:t>
            </a:r>
            <a:r>
              <a:rPr lang="en-IN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13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7892F494-CCED-F32C-C712-9EBF93C16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06" y="600720"/>
            <a:ext cx="11151188" cy="56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73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up at rain&#10;&#10;Description automatically generated">
            <a:extLst>
              <a:ext uri="{FF2B5EF4-FFF2-40B4-BE49-F238E27FC236}">
                <a16:creationId xmlns:a16="http://schemas.microsoft.com/office/drawing/2014/main" id="{B12DEE69-752A-A82C-E314-94ABF709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75" y="1445964"/>
            <a:ext cx="3966072" cy="3966072"/>
          </a:xfrm>
          <a:prstGeom prst="rect">
            <a:avLst/>
          </a:prstGeom>
        </p:spPr>
      </p:pic>
      <p:pic>
        <p:nvPicPr>
          <p:cNvPr id="4" name="Picture 3" descr="A network of circles and lines&#10;&#10;Description automatically generated with medium confidence">
            <a:extLst>
              <a:ext uri="{FF2B5EF4-FFF2-40B4-BE49-F238E27FC236}">
                <a16:creationId xmlns:a16="http://schemas.microsoft.com/office/drawing/2014/main" id="{24726742-7CAD-E959-C3B1-205ADD9F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679" y="905387"/>
            <a:ext cx="5064028" cy="5043626"/>
          </a:xfrm>
          <a:prstGeom prst="rect">
            <a:avLst/>
          </a:prstGeom>
        </p:spPr>
      </p:pic>
      <p:pic>
        <p:nvPicPr>
          <p:cNvPr id="5" name="Picture 4" descr="A person looking up at rain&#10;&#10;Description automatically generated">
            <a:extLst>
              <a:ext uri="{FF2B5EF4-FFF2-40B4-BE49-F238E27FC236}">
                <a16:creationId xmlns:a16="http://schemas.microsoft.com/office/drawing/2014/main" id="{B85995C8-091C-56B5-A806-F45ADC45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92" y="2920292"/>
            <a:ext cx="263582" cy="263582"/>
          </a:xfrm>
          <a:prstGeom prst="rect">
            <a:avLst/>
          </a:prstGeom>
        </p:spPr>
      </p:pic>
      <p:pic>
        <p:nvPicPr>
          <p:cNvPr id="6" name="Picture 5" descr="A person looking up at rain&#10;&#10;Description automatically generated">
            <a:extLst>
              <a:ext uri="{FF2B5EF4-FFF2-40B4-BE49-F238E27FC236}">
                <a16:creationId xmlns:a16="http://schemas.microsoft.com/office/drawing/2014/main" id="{78515817-8FC4-8438-A58A-8C4CD90E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92" y="2136258"/>
            <a:ext cx="263582" cy="263582"/>
          </a:xfrm>
          <a:prstGeom prst="rect">
            <a:avLst/>
          </a:prstGeom>
        </p:spPr>
      </p:pic>
      <p:pic>
        <p:nvPicPr>
          <p:cNvPr id="8" name="Picture 7" descr="A person looking up at rain&#10;&#10;Description automatically generated">
            <a:extLst>
              <a:ext uri="{FF2B5EF4-FFF2-40B4-BE49-F238E27FC236}">
                <a16:creationId xmlns:a16="http://schemas.microsoft.com/office/drawing/2014/main" id="{E5DAB086-6B33-A6E5-6200-B16CC336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92" y="3674127"/>
            <a:ext cx="263582" cy="263582"/>
          </a:xfrm>
          <a:prstGeom prst="rect">
            <a:avLst/>
          </a:prstGeom>
        </p:spPr>
      </p:pic>
      <p:pic>
        <p:nvPicPr>
          <p:cNvPr id="9" name="Picture 8" descr="A person looking up at rain&#10;&#10;Description automatically generated">
            <a:extLst>
              <a:ext uri="{FF2B5EF4-FFF2-40B4-BE49-F238E27FC236}">
                <a16:creationId xmlns:a16="http://schemas.microsoft.com/office/drawing/2014/main" id="{CE05875C-FF73-4A5B-E33D-770C2B37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092" y="4458161"/>
            <a:ext cx="263582" cy="263582"/>
          </a:xfrm>
          <a:prstGeom prst="rect">
            <a:avLst/>
          </a:prstGeom>
        </p:spPr>
      </p:pic>
      <p:pic>
        <p:nvPicPr>
          <p:cNvPr id="10" name="Picture 9" descr="A person looking up at rain&#10;&#10;Description automatically generated">
            <a:extLst>
              <a:ext uri="{FF2B5EF4-FFF2-40B4-BE49-F238E27FC236}">
                <a16:creationId xmlns:a16="http://schemas.microsoft.com/office/drawing/2014/main" id="{10115703-439F-1C37-B5A9-D61656CF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453" y="2920292"/>
            <a:ext cx="263582" cy="263582"/>
          </a:xfrm>
          <a:prstGeom prst="rect">
            <a:avLst/>
          </a:prstGeom>
        </p:spPr>
      </p:pic>
      <p:pic>
        <p:nvPicPr>
          <p:cNvPr id="11" name="Picture 10" descr="A person looking up at rain&#10;&#10;Description automatically generated">
            <a:extLst>
              <a:ext uri="{FF2B5EF4-FFF2-40B4-BE49-F238E27FC236}">
                <a16:creationId xmlns:a16="http://schemas.microsoft.com/office/drawing/2014/main" id="{A9412AAB-FDD2-ECCD-537D-A069BBFC0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453" y="2136258"/>
            <a:ext cx="263582" cy="263582"/>
          </a:xfrm>
          <a:prstGeom prst="rect">
            <a:avLst/>
          </a:prstGeom>
        </p:spPr>
      </p:pic>
      <p:pic>
        <p:nvPicPr>
          <p:cNvPr id="12" name="Picture 11" descr="A person looking up at rain&#10;&#10;Description automatically generated">
            <a:extLst>
              <a:ext uri="{FF2B5EF4-FFF2-40B4-BE49-F238E27FC236}">
                <a16:creationId xmlns:a16="http://schemas.microsoft.com/office/drawing/2014/main" id="{F98A1C6E-1C77-91DB-AA7D-5B3F59DDD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453" y="3674127"/>
            <a:ext cx="263582" cy="263582"/>
          </a:xfrm>
          <a:prstGeom prst="rect">
            <a:avLst/>
          </a:prstGeom>
        </p:spPr>
      </p:pic>
      <p:pic>
        <p:nvPicPr>
          <p:cNvPr id="13" name="Picture 12" descr="A person looking up at rain&#10;&#10;Description automatically generated">
            <a:extLst>
              <a:ext uri="{FF2B5EF4-FFF2-40B4-BE49-F238E27FC236}">
                <a16:creationId xmlns:a16="http://schemas.microsoft.com/office/drawing/2014/main" id="{10ACCB4E-57A2-B089-F4F9-43DA9F5B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453" y="4458161"/>
            <a:ext cx="263582" cy="263582"/>
          </a:xfrm>
          <a:prstGeom prst="rect">
            <a:avLst/>
          </a:prstGeom>
        </p:spPr>
      </p:pic>
      <p:pic>
        <p:nvPicPr>
          <p:cNvPr id="14" name="Picture 13" descr="A person looking up at rain&#10;&#10;Description automatically generated">
            <a:extLst>
              <a:ext uri="{FF2B5EF4-FFF2-40B4-BE49-F238E27FC236}">
                <a16:creationId xmlns:a16="http://schemas.microsoft.com/office/drawing/2014/main" id="{043FF096-6612-7A8D-9D1E-D3CB0440F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084" y="2566880"/>
            <a:ext cx="2075763" cy="20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8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491F-6E32-2177-CAD7-FE6BA38A44F0}"/>
              </a:ext>
            </a:extLst>
          </p:cNvPr>
          <p:cNvSpPr txBox="1">
            <a:spLocks/>
          </p:cNvSpPr>
          <p:nvPr/>
        </p:nvSpPr>
        <p:spPr>
          <a:xfrm>
            <a:off x="4101342" y="642937"/>
            <a:ext cx="4669417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Deep Learning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CF8887B3-6C61-6C2F-D81B-5B2E6A9AC6AE}"/>
              </a:ext>
            </a:extLst>
          </p:cNvPr>
          <p:cNvSpPr/>
          <p:nvPr/>
        </p:nvSpPr>
        <p:spPr>
          <a:xfrm rot="5400000">
            <a:off x="5691351" y="-2173031"/>
            <a:ext cx="409753" cy="9652818"/>
          </a:xfrm>
          <a:prstGeom prst="lef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965574-6F53-D261-A21F-DE820BAEB08D}"/>
              </a:ext>
            </a:extLst>
          </p:cNvPr>
          <p:cNvCxnSpPr>
            <a:cxnSpLocks/>
          </p:cNvCxnSpPr>
          <p:nvPr/>
        </p:nvCxnSpPr>
        <p:spPr>
          <a:xfrm>
            <a:off x="4351765" y="2448501"/>
            <a:ext cx="0" cy="40975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61578B-FB40-789C-EC87-673FBD135A6A}"/>
              </a:ext>
            </a:extLst>
          </p:cNvPr>
          <p:cNvSpPr txBox="1"/>
          <p:nvPr/>
        </p:nvSpPr>
        <p:spPr>
          <a:xfrm>
            <a:off x="73144" y="2920002"/>
            <a:ext cx="2793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Feedforward Neural Networks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DA811-8685-2EE5-0576-0C862C5110A0}"/>
              </a:ext>
            </a:extLst>
          </p:cNvPr>
          <p:cNvSpPr txBox="1"/>
          <p:nvPr/>
        </p:nvSpPr>
        <p:spPr>
          <a:xfrm>
            <a:off x="3075390" y="2917211"/>
            <a:ext cx="255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Recurrent Neural Networks</a:t>
            </a:r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81A76201-4EB8-E8A1-59DC-0F942561F91F}"/>
              </a:ext>
            </a:extLst>
          </p:cNvPr>
          <p:cNvSpPr/>
          <p:nvPr/>
        </p:nvSpPr>
        <p:spPr>
          <a:xfrm rot="16200000">
            <a:off x="4248853" y="2024007"/>
            <a:ext cx="164995" cy="3705568"/>
          </a:xfrm>
          <a:prstGeom prst="rightBracket">
            <a:avLst/>
          </a:prstGeom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05C90B4-80BD-ABFF-137F-047ADC7ABCCF}"/>
              </a:ext>
            </a:extLst>
          </p:cNvPr>
          <p:cNvCxnSpPr>
            <a:cxnSpLocks/>
          </p:cNvCxnSpPr>
          <p:nvPr/>
        </p:nvCxnSpPr>
        <p:spPr>
          <a:xfrm>
            <a:off x="4331350" y="3254376"/>
            <a:ext cx="0" cy="53552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3D9E8D-2F13-2B5F-D331-28034465B7BE}"/>
              </a:ext>
            </a:extLst>
          </p:cNvPr>
          <p:cNvCxnSpPr>
            <a:cxnSpLocks/>
          </p:cNvCxnSpPr>
          <p:nvPr/>
        </p:nvCxnSpPr>
        <p:spPr>
          <a:xfrm flipH="1">
            <a:off x="10703268" y="3234028"/>
            <a:ext cx="1" cy="40961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4331350" y="1419424"/>
            <a:ext cx="3368094" cy="706431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Neural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81B84C-1CDD-049D-B11E-53D958F4B5CD}"/>
              </a:ext>
            </a:extLst>
          </p:cNvPr>
          <p:cNvCxnSpPr>
            <a:cxnSpLocks/>
          </p:cNvCxnSpPr>
          <p:nvPr/>
        </p:nvCxnSpPr>
        <p:spPr>
          <a:xfrm>
            <a:off x="7713252" y="2448501"/>
            <a:ext cx="0" cy="40975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31F0735-45B4-7093-0565-212D6B340A72}"/>
              </a:ext>
            </a:extLst>
          </p:cNvPr>
          <p:cNvSpPr txBox="1"/>
          <p:nvPr/>
        </p:nvSpPr>
        <p:spPr>
          <a:xfrm>
            <a:off x="6274781" y="2902756"/>
            <a:ext cx="287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Convolutional Neural Networks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792DC-5EF4-AD72-462E-5ACD29EDB0AB}"/>
              </a:ext>
            </a:extLst>
          </p:cNvPr>
          <p:cNvSpPr txBox="1"/>
          <p:nvPr/>
        </p:nvSpPr>
        <p:spPr>
          <a:xfrm>
            <a:off x="9581527" y="2904346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Other NN Architectures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6B0FF2-9E74-45AA-0B65-D81F83E01C81}"/>
              </a:ext>
            </a:extLst>
          </p:cNvPr>
          <p:cNvSpPr txBox="1"/>
          <p:nvPr/>
        </p:nvSpPr>
        <p:spPr>
          <a:xfrm>
            <a:off x="4382261" y="3127093"/>
            <a:ext cx="1191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(RNNs)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85AEEF-E032-A740-2F35-C326FC234908}"/>
              </a:ext>
            </a:extLst>
          </p:cNvPr>
          <p:cNvSpPr txBox="1"/>
          <p:nvPr/>
        </p:nvSpPr>
        <p:spPr>
          <a:xfrm>
            <a:off x="839939" y="3135637"/>
            <a:ext cx="1191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(FNNs)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EA57CA-23B2-65A1-422F-E698261E8CF9}"/>
              </a:ext>
            </a:extLst>
          </p:cNvPr>
          <p:cNvSpPr txBox="1"/>
          <p:nvPr/>
        </p:nvSpPr>
        <p:spPr>
          <a:xfrm>
            <a:off x="7359976" y="3128485"/>
            <a:ext cx="1191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(CNNs)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C69B2-9995-488A-6CA0-4F6671D9EA7F}"/>
              </a:ext>
            </a:extLst>
          </p:cNvPr>
          <p:cNvSpPr txBox="1"/>
          <p:nvPr/>
        </p:nvSpPr>
        <p:spPr>
          <a:xfrm>
            <a:off x="9042711" y="3707322"/>
            <a:ext cx="32933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Generative Adversarial Networks (GAN)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7D4185-4FED-A729-FB93-E3DE07468225}"/>
              </a:ext>
            </a:extLst>
          </p:cNvPr>
          <p:cNvSpPr txBox="1"/>
          <p:nvPr/>
        </p:nvSpPr>
        <p:spPr>
          <a:xfrm>
            <a:off x="10206047" y="3906248"/>
            <a:ext cx="18195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Autoencoders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BD4E8B-E3D1-4959-B0E1-82670578B9B6}"/>
              </a:ext>
            </a:extLst>
          </p:cNvPr>
          <p:cNvSpPr txBox="1"/>
          <p:nvPr/>
        </p:nvSpPr>
        <p:spPr>
          <a:xfrm>
            <a:off x="9895590" y="4108596"/>
            <a:ext cx="18195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dirty="0"/>
              <a:t>Transformer Networks</a:t>
            </a: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B66718-C0F3-1E8D-67A7-B764BDF29A4D}"/>
              </a:ext>
            </a:extLst>
          </p:cNvPr>
          <p:cNvSpPr txBox="1"/>
          <p:nvPr/>
        </p:nvSpPr>
        <p:spPr>
          <a:xfrm>
            <a:off x="1798049" y="4007137"/>
            <a:ext cx="1290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Vanilla RNNs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29AA4E-298F-3187-DEED-D3339E403B2A}"/>
              </a:ext>
            </a:extLst>
          </p:cNvPr>
          <p:cNvSpPr txBox="1"/>
          <p:nvPr/>
        </p:nvSpPr>
        <p:spPr>
          <a:xfrm>
            <a:off x="4646916" y="4030133"/>
            <a:ext cx="3308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Long Short-Term Memory Networks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B19560B-BC6A-720B-C977-21560D5A0FCC}"/>
              </a:ext>
            </a:extLst>
          </p:cNvPr>
          <p:cNvSpPr txBox="1"/>
          <p:nvPr/>
        </p:nvSpPr>
        <p:spPr>
          <a:xfrm>
            <a:off x="5737340" y="4300363"/>
            <a:ext cx="18195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(LSTMs)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5E63BFE-B675-EC40-2E3F-7B9FBD27C380}"/>
              </a:ext>
            </a:extLst>
          </p:cNvPr>
          <p:cNvCxnSpPr>
            <a:cxnSpLocks/>
          </p:cNvCxnSpPr>
          <p:nvPr/>
        </p:nvCxnSpPr>
        <p:spPr>
          <a:xfrm>
            <a:off x="5897286" y="2125855"/>
            <a:ext cx="0" cy="322646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9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  <p:bldP spid="24" grpId="0" animBg="1"/>
      <p:bldP spid="16" grpId="0"/>
      <p:bldP spid="20" grpId="0"/>
      <p:bldP spid="27" grpId="0"/>
      <p:bldP spid="28" grpId="0"/>
      <p:bldP spid="29" grpId="0"/>
      <p:bldP spid="31" grpId="0"/>
      <p:bldP spid="35" grpId="0"/>
      <p:bldP spid="36" grpId="0"/>
      <p:bldP spid="42" grpId="0"/>
      <p:bldP spid="43" grpId="0"/>
      <p:bldP spid="4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574894" y="562033"/>
            <a:ext cx="4527192" cy="569844"/>
          </a:xfrm>
          <a:prstGeom prst="rect">
            <a:avLst/>
          </a:prstGeom>
        </p:spPr>
        <p:txBody>
          <a:bodyPr anchor="b">
            <a:normAutofit fontScale="75000" lnSpcReduction="200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Feedforward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3E7E6-B258-142F-5DA7-10986FD7FBCA}"/>
              </a:ext>
            </a:extLst>
          </p:cNvPr>
          <p:cNvSpPr txBox="1"/>
          <p:nvPr/>
        </p:nvSpPr>
        <p:spPr>
          <a:xfrm>
            <a:off x="1127097" y="1943470"/>
            <a:ext cx="837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These are the basic type of Neural Network where information moves in one direction, it only moves forward.</a:t>
            </a:r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8569AA54-13BA-673D-BBFE-542D0A43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603" y="2710071"/>
            <a:ext cx="4813300" cy="3403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70E529-31C3-6DA2-F37B-3F2C57355392}"/>
              </a:ext>
            </a:extLst>
          </p:cNvPr>
          <p:cNvSpPr txBox="1"/>
          <p:nvPr/>
        </p:nvSpPr>
        <p:spPr>
          <a:xfrm>
            <a:off x="1127097" y="2911063"/>
            <a:ext cx="837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No 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098E5-BEAB-9921-FE44-F1A4FD05CD99}"/>
              </a:ext>
            </a:extLst>
          </p:cNvPr>
          <p:cNvSpPr txBox="1"/>
          <p:nvPr/>
        </p:nvSpPr>
        <p:spPr>
          <a:xfrm>
            <a:off x="1127097" y="3601657"/>
            <a:ext cx="558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Order of the data does not matter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79162E-A79F-1425-7E60-9933B939309F}"/>
              </a:ext>
            </a:extLst>
          </p:cNvPr>
          <p:cNvSpPr txBox="1"/>
          <p:nvPr/>
        </p:nvSpPr>
        <p:spPr>
          <a:xfrm>
            <a:off x="1127096" y="4292251"/>
            <a:ext cx="558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: 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79645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/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8150242-004C-7C41-8F73-E8D7D9F2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56" y="985357"/>
            <a:ext cx="8759687" cy="488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59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574893" y="562033"/>
            <a:ext cx="5309072" cy="646330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Recurrent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3E7E6-B258-142F-5DA7-10986FD7FBCA}"/>
              </a:ext>
            </a:extLst>
          </p:cNvPr>
          <p:cNvSpPr txBox="1"/>
          <p:nvPr/>
        </p:nvSpPr>
        <p:spPr>
          <a:xfrm>
            <a:off x="1127097" y="1943470"/>
            <a:ext cx="907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Recurrent Neural Networks (RNNs) are a type of neural network designed to process sequential data, where the order of information matters.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0E529-31C3-6DA2-F37B-3F2C57355392}"/>
              </a:ext>
            </a:extLst>
          </p:cNvPr>
          <p:cNvSpPr txBox="1"/>
          <p:nvPr/>
        </p:nvSpPr>
        <p:spPr>
          <a:xfrm>
            <a:off x="1127097" y="2911063"/>
            <a:ext cx="837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Built-in Short-Term Memory</a:t>
            </a: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81A84CCB-FAAD-5DA0-F2B6-41E65FA0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003" y="2911063"/>
            <a:ext cx="4660900" cy="3441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A0E86E-81F1-DE6B-9AD8-BD0C4A1A9923}"/>
              </a:ext>
            </a:extLst>
          </p:cNvPr>
          <p:cNvSpPr txBox="1"/>
          <p:nvPr/>
        </p:nvSpPr>
        <p:spPr>
          <a:xfrm>
            <a:off x="1344175" y="4631913"/>
            <a:ext cx="20275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9F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</a:p>
          <a:p>
            <a:r>
              <a:rPr lang="en-IN" dirty="0">
                <a:solidFill>
                  <a:srgbClr val="009F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</a:p>
          <a:p>
            <a:r>
              <a:rPr lang="en-IN" dirty="0">
                <a:solidFill>
                  <a:srgbClr val="009F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Close</a:t>
            </a:r>
          </a:p>
          <a:p>
            <a:r>
              <a:rPr lang="en-IN" dirty="0">
                <a:solidFill>
                  <a:srgbClr val="009FD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Volume, etc</a:t>
            </a:r>
            <a:endParaRPr lang="en-US" dirty="0">
              <a:solidFill>
                <a:srgbClr val="009F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81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720667" y="734311"/>
            <a:ext cx="6236724" cy="646330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Convolutional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3E7E6-B258-142F-5DA7-10986FD7FBCA}"/>
              </a:ext>
            </a:extLst>
          </p:cNvPr>
          <p:cNvSpPr txBox="1"/>
          <p:nvPr/>
        </p:nvSpPr>
        <p:spPr>
          <a:xfrm>
            <a:off x="1299375" y="1850705"/>
            <a:ext cx="735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The convolutional neural network is mostly used to analyse visual data, like images and videos.</a:t>
            </a:r>
          </a:p>
        </p:txBody>
      </p:sp>
    </p:spTree>
    <p:extLst>
      <p:ext uri="{BB962C8B-B14F-4D97-AF65-F5344CB8AC3E}">
        <p14:creationId xmlns:p14="http://schemas.microsoft.com/office/powerpoint/2010/main" val="322841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574893" y="562033"/>
            <a:ext cx="5309072" cy="646330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Recurrent Neural Networks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3E7E6-B258-142F-5DA7-10986FD7FBCA}"/>
              </a:ext>
            </a:extLst>
          </p:cNvPr>
          <p:cNvSpPr txBox="1"/>
          <p:nvPr/>
        </p:nvSpPr>
        <p:spPr>
          <a:xfrm>
            <a:off x="1127097" y="1943470"/>
            <a:ext cx="907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Recurrent Neural Networks (RNNs) are a type of neural network designed to process sequential data, where the order of information matters.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0E529-31C3-6DA2-F37B-3F2C57355392}"/>
              </a:ext>
            </a:extLst>
          </p:cNvPr>
          <p:cNvSpPr txBox="1"/>
          <p:nvPr/>
        </p:nvSpPr>
        <p:spPr>
          <a:xfrm>
            <a:off x="1127097" y="2911063"/>
            <a:ext cx="837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Built-in Short-Term Memory</a:t>
            </a: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81A84CCB-FAAD-5DA0-F2B6-41E65FA0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627" y="2756827"/>
            <a:ext cx="46609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574893" y="562033"/>
            <a:ext cx="5309072" cy="646330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Recurrent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C719B-7FBB-A006-622E-050D48C91E11}"/>
              </a:ext>
            </a:extLst>
          </p:cNvPr>
          <p:cNvSpPr txBox="1"/>
          <p:nvPr/>
        </p:nvSpPr>
        <p:spPr>
          <a:xfrm>
            <a:off x="967831" y="1511725"/>
            <a:ext cx="5585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I am born in France. So, I can talk _____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787E0F25-D31A-A932-58AA-C642A36C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627" y="2756827"/>
            <a:ext cx="4660900" cy="344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5DBD02-E430-AD2A-5A3C-20BADBF5FE3F}"/>
              </a:ext>
            </a:extLst>
          </p:cNvPr>
          <p:cNvSpPr txBox="1"/>
          <p:nvPr/>
        </p:nvSpPr>
        <p:spPr>
          <a:xfrm>
            <a:off x="967831" y="2192477"/>
            <a:ext cx="5843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“I” – someone is talking about themselves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BA55F-A4F4-F348-46A3-D24737133787}"/>
              </a:ext>
            </a:extLst>
          </p:cNvPr>
          <p:cNvSpPr txBox="1"/>
          <p:nvPr/>
        </p:nvSpPr>
        <p:spPr>
          <a:xfrm>
            <a:off x="967831" y="2609629"/>
            <a:ext cx="5843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“am” – understands it’s in the present tense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9D3DF9-94F2-FE4B-D398-AC0886C60BF9}"/>
              </a:ext>
            </a:extLst>
          </p:cNvPr>
          <p:cNvSpPr txBox="1"/>
          <p:nvPr/>
        </p:nvSpPr>
        <p:spPr>
          <a:xfrm>
            <a:off x="967831" y="3026781"/>
            <a:ext cx="5843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“born” – the person is talking about their birth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1A7DD-2F0D-28A5-749A-7A0467A8603F}"/>
              </a:ext>
            </a:extLst>
          </p:cNvPr>
          <p:cNvSpPr txBox="1"/>
          <p:nvPr/>
        </p:nvSpPr>
        <p:spPr>
          <a:xfrm>
            <a:off x="967831" y="3443933"/>
            <a:ext cx="5843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“in” – expects a place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8C183-EF44-8061-1725-1A89F2112E9E}"/>
              </a:ext>
            </a:extLst>
          </p:cNvPr>
          <p:cNvSpPr txBox="1"/>
          <p:nvPr/>
        </p:nvSpPr>
        <p:spPr>
          <a:xfrm>
            <a:off x="967831" y="3861085"/>
            <a:ext cx="5843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“France” – they were born in </a:t>
            </a:r>
            <a:r>
              <a:rPr lang="en-I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france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452A0-EB16-22FA-4451-E3EA6CB96977}"/>
              </a:ext>
            </a:extLst>
          </p:cNvPr>
          <p:cNvSpPr txBox="1"/>
          <p:nvPr/>
        </p:nvSpPr>
        <p:spPr>
          <a:xfrm>
            <a:off x="967831" y="4278237"/>
            <a:ext cx="5843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“So” – there’s a conclusion coming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8C90F9-FC68-47FA-F2BE-F4372AF280DB}"/>
              </a:ext>
            </a:extLst>
          </p:cNvPr>
          <p:cNvSpPr txBox="1"/>
          <p:nvPr/>
        </p:nvSpPr>
        <p:spPr>
          <a:xfrm>
            <a:off x="967831" y="4695389"/>
            <a:ext cx="5843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“I” – the person is still talking about themselves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56C371-6E6E-1B0A-D299-262EF34D126D}"/>
              </a:ext>
            </a:extLst>
          </p:cNvPr>
          <p:cNvSpPr txBox="1"/>
          <p:nvPr/>
        </p:nvSpPr>
        <p:spPr>
          <a:xfrm>
            <a:off x="967831" y="5112541"/>
            <a:ext cx="5843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“can” – they’re able to do something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082430-EE68-A600-5EDC-04D993DF5EDD}"/>
              </a:ext>
            </a:extLst>
          </p:cNvPr>
          <p:cNvSpPr txBox="1"/>
          <p:nvPr/>
        </p:nvSpPr>
        <p:spPr>
          <a:xfrm>
            <a:off x="967831" y="5534977"/>
            <a:ext cx="5843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latin typeface="Calibri" panose="020F0502020204030204" pitchFamily="34" charset="0"/>
                <a:cs typeface="Calibri" panose="020F0502020204030204" pitchFamily="34" charset="0"/>
              </a:rPr>
              <a:t>“talk” – they can talk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4B93A-A260-7C14-491E-1A0C607AB150}"/>
              </a:ext>
            </a:extLst>
          </p:cNvPr>
          <p:cNvSpPr txBox="1"/>
          <p:nvPr/>
        </p:nvSpPr>
        <p:spPr>
          <a:xfrm>
            <a:off x="967831" y="5957413"/>
            <a:ext cx="58437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(Prediction) – French</a:t>
            </a:r>
            <a:endParaRPr lang="en-US" sz="1600" b="1" dirty="0">
              <a:solidFill>
                <a:srgbClr val="00B050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8AB509-B859-C603-CAA0-75BA698B3678}"/>
              </a:ext>
            </a:extLst>
          </p:cNvPr>
          <p:cNvCxnSpPr>
            <a:cxnSpLocks/>
          </p:cNvCxnSpPr>
          <p:nvPr/>
        </p:nvCxnSpPr>
        <p:spPr>
          <a:xfrm>
            <a:off x="1022916" y="1973390"/>
            <a:ext cx="1228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34652D-941E-EE87-2F83-610E6BEC60DB}"/>
              </a:ext>
            </a:extLst>
          </p:cNvPr>
          <p:cNvCxnSpPr>
            <a:cxnSpLocks/>
          </p:cNvCxnSpPr>
          <p:nvPr/>
        </p:nvCxnSpPr>
        <p:spPr>
          <a:xfrm>
            <a:off x="1252434" y="1973390"/>
            <a:ext cx="2899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3BDEAA-A5AC-BED2-6A5B-FF8FF9DECD30}"/>
              </a:ext>
            </a:extLst>
          </p:cNvPr>
          <p:cNvCxnSpPr>
            <a:cxnSpLocks/>
          </p:cNvCxnSpPr>
          <p:nvPr/>
        </p:nvCxnSpPr>
        <p:spPr>
          <a:xfrm>
            <a:off x="1691273" y="1972925"/>
            <a:ext cx="512100" cy="4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DC4B8E0-F996-7B7B-1B21-E5402E434555}"/>
              </a:ext>
            </a:extLst>
          </p:cNvPr>
          <p:cNvCxnSpPr>
            <a:cxnSpLocks/>
          </p:cNvCxnSpPr>
          <p:nvPr/>
        </p:nvCxnSpPr>
        <p:spPr>
          <a:xfrm>
            <a:off x="2365138" y="1972925"/>
            <a:ext cx="1228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248F6A-A46F-7434-8AC0-1DA3165493B2}"/>
              </a:ext>
            </a:extLst>
          </p:cNvPr>
          <p:cNvCxnSpPr>
            <a:cxnSpLocks/>
          </p:cNvCxnSpPr>
          <p:nvPr/>
        </p:nvCxnSpPr>
        <p:spPr>
          <a:xfrm>
            <a:off x="2717329" y="1963544"/>
            <a:ext cx="6868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089543-4627-1FCD-52AE-3A2E379BB3AE}"/>
              </a:ext>
            </a:extLst>
          </p:cNvPr>
          <p:cNvCxnSpPr>
            <a:cxnSpLocks/>
          </p:cNvCxnSpPr>
          <p:nvPr/>
        </p:nvCxnSpPr>
        <p:spPr>
          <a:xfrm>
            <a:off x="3599802" y="1963544"/>
            <a:ext cx="2899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9729465-F183-6CD4-1A33-DBEBC08520FC}"/>
              </a:ext>
            </a:extLst>
          </p:cNvPr>
          <p:cNvCxnSpPr>
            <a:cxnSpLocks/>
          </p:cNvCxnSpPr>
          <p:nvPr/>
        </p:nvCxnSpPr>
        <p:spPr>
          <a:xfrm>
            <a:off x="3995634" y="1963544"/>
            <a:ext cx="1228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608947-CF7C-329E-0203-388B7989717C}"/>
              </a:ext>
            </a:extLst>
          </p:cNvPr>
          <p:cNvCxnSpPr>
            <a:cxnSpLocks/>
          </p:cNvCxnSpPr>
          <p:nvPr/>
        </p:nvCxnSpPr>
        <p:spPr>
          <a:xfrm>
            <a:off x="4203119" y="1963079"/>
            <a:ext cx="39091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F27C66-A3E1-B7E1-CA43-4024F1ABEC74}"/>
              </a:ext>
            </a:extLst>
          </p:cNvPr>
          <p:cNvCxnSpPr>
            <a:cxnSpLocks/>
          </p:cNvCxnSpPr>
          <p:nvPr/>
        </p:nvCxnSpPr>
        <p:spPr>
          <a:xfrm>
            <a:off x="4730093" y="1963079"/>
            <a:ext cx="39091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EA3C0A-79D4-8E0F-859A-2783AB796F9D}"/>
              </a:ext>
            </a:extLst>
          </p:cNvPr>
          <p:cNvSpPr txBox="1"/>
          <p:nvPr/>
        </p:nvSpPr>
        <p:spPr>
          <a:xfrm>
            <a:off x="5155512" y="1563574"/>
            <a:ext cx="2600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574893" y="562033"/>
            <a:ext cx="5309072" cy="646330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Anaconda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3E7E6-B258-142F-5DA7-10986FD7FBCA}"/>
              </a:ext>
            </a:extLst>
          </p:cNvPr>
          <p:cNvSpPr txBox="1"/>
          <p:nvPr/>
        </p:nvSpPr>
        <p:spPr>
          <a:xfrm>
            <a:off x="1127097" y="1538028"/>
            <a:ext cx="9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Comprehensive distribution that includes a package manager “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BFD33C-D61F-6323-24ED-7DC4803F6E53}"/>
              </a:ext>
            </a:extLst>
          </p:cNvPr>
          <p:cNvSpPr txBox="1">
            <a:spLocks/>
          </p:cNvSpPr>
          <p:nvPr/>
        </p:nvSpPr>
        <p:spPr>
          <a:xfrm>
            <a:off x="574893" y="3429000"/>
            <a:ext cx="5309072" cy="646330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Miniconda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42AF70-C333-719E-B596-5063EF09E5D6}"/>
              </a:ext>
            </a:extLst>
          </p:cNvPr>
          <p:cNvSpPr txBox="1"/>
          <p:nvPr/>
        </p:nvSpPr>
        <p:spPr>
          <a:xfrm>
            <a:off x="1127096" y="2134015"/>
            <a:ext cx="9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Large collection of pre-installed libraries and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E38D9-5913-2E7F-6693-45CAB78AC7E2}"/>
              </a:ext>
            </a:extLst>
          </p:cNvPr>
          <p:cNvSpPr txBox="1"/>
          <p:nvPr/>
        </p:nvSpPr>
        <p:spPr>
          <a:xfrm>
            <a:off x="1127095" y="4354654"/>
            <a:ext cx="9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Lighter version of Anaconda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9D9C2-6FDA-345A-6EAA-9A9296049355}"/>
              </a:ext>
            </a:extLst>
          </p:cNvPr>
          <p:cNvSpPr txBox="1"/>
          <p:nvPr/>
        </p:nvSpPr>
        <p:spPr>
          <a:xfrm>
            <a:off x="1127095" y="2730002"/>
            <a:ext cx="9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Used for more advanced data science &amp; machine learning projects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05A3CF-7999-03DB-920D-3B2AD35C2769}"/>
              </a:ext>
            </a:extLst>
          </p:cNvPr>
          <p:cNvSpPr txBox="1"/>
          <p:nvPr/>
        </p:nvSpPr>
        <p:spPr>
          <a:xfrm>
            <a:off x="1127095" y="4950639"/>
            <a:ext cx="9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Includes package manager “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A3FC6-1E8A-FC2E-7BA8-FA6357B46B7A}"/>
              </a:ext>
            </a:extLst>
          </p:cNvPr>
          <p:cNvSpPr txBox="1"/>
          <p:nvPr/>
        </p:nvSpPr>
        <p:spPr>
          <a:xfrm>
            <a:off x="1127094" y="5546624"/>
            <a:ext cx="90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Comes with essential tools, sufficient for most of the machine learning projects</a:t>
            </a:r>
          </a:p>
        </p:txBody>
      </p:sp>
    </p:spTree>
    <p:extLst>
      <p:ext uri="{BB962C8B-B14F-4D97-AF65-F5344CB8AC3E}">
        <p14:creationId xmlns:p14="http://schemas.microsoft.com/office/powerpoint/2010/main" val="173944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Core Principles of 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3DE7C-638F-DE35-0E85-C975E583BE40}"/>
              </a:ext>
            </a:extLst>
          </p:cNvPr>
          <p:cNvSpPr txBox="1"/>
          <p:nvPr/>
        </p:nvSpPr>
        <p:spPr>
          <a:xfrm>
            <a:off x="1127079" y="2173856"/>
            <a:ext cx="9937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Easy-to-Read Data:</a:t>
            </a:r>
          </a:p>
          <a:p>
            <a:r>
              <a:rPr lang="en-US" b="1" kern="0" dirty="0">
                <a:latin typeface="Calibri" panose="020F0502020204030204" pitchFamily="34" charset="0"/>
                <a:ea typeface="Times New Roman" panose="02020603050405020304" pitchFamily="18" charset="0"/>
              </a:rPr>
              <a:t>	</a:t>
            </a: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REST APIs returns the response in a </a:t>
            </a:r>
            <a:r>
              <a:rPr lang="en-IN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standardized</a:t>
            </a:r>
            <a:r>
              <a:rPr lang="en-IN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easy to read formats, typically JSON or XML formats.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574893" y="562033"/>
            <a:ext cx="5309072" cy="646330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Stock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0E529-31C3-6DA2-F37B-3F2C57355392}"/>
              </a:ext>
            </a:extLst>
          </p:cNvPr>
          <p:cNvSpPr txBox="1"/>
          <p:nvPr/>
        </p:nvSpPr>
        <p:spPr>
          <a:xfrm>
            <a:off x="1445726" y="2265466"/>
            <a:ext cx="409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IN" dirty="0"/>
              <a:t>1.   Data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C9660-4B9C-849B-3324-11F2EF10A749}"/>
              </a:ext>
            </a:extLst>
          </p:cNvPr>
          <p:cNvSpPr txBox="1"/>
          <p:nvPr/>
        </p:nvSpPr>
        <p:spPr>
          <a:xfrm>
            <a:off x="1445726" y="2909432"/>
            <a:ext cx="530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IN" dirty="0"/>
              <a:t>2.   Data Exploration &amp;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A3D40-43A9-6583-D23B-FBD2DD35964A}"/>
              </a:ext>
            </a:extLst>
          </p:cNvPr>
          <p:cNvSpPr txBox="1"/>
          <p:nvPr/>
        </p:nvSpPr>
        <p:spPr>
          <a:xfrm>
            <a:off x="1445726" y="3553398"/>
            <a:ext cx="530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3.   Feature Engineering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E5457F-AEA8-5DEC-47F9-1B6392442D59}"/>
              </a:ext>
            </a:extLst>
          </p:cNvPr>
          <p:cNvSpPr txBox="1"/>
          <p:nvPr/>
        </p:nvSpPr>
        <p:spPr>
          <a:xfrm>
            <a:off x="1445726" y="4197364"/>
            <a:ext cx="30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4.   Data Preprocessing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2D0462-319E-D89D-A3B7-362AC9FDF436}"/>
              </a:ext>
            </a:extLst>
          </p:cNvPr>
          <p:cNvSpPr txBox="1"/>
          <p:nvPr/>
        </p:nvSpPr>
        <p:spPr>
          <a:xfrm>
            <a:off x="1445726" y="4841330"/>
            <a:ext cx="306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5.   Sequence Creation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25853F-8675-D370-CCBF-F83479B1C042}"/>
              </a:ext>
            </a:extLst>
          </p:cNvPr>
          <p:cNvSpPr txBox="1"/>
          <p:nvPr/>
        </p:nvSpPr>
        <p:spPr>
          <a:xfrm>
            <a:off x="6653673" y="2265466"/>
            <a:ext cx="530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6.   Model Building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DBFC4-EF0B-E2E1-B22D-B81CCCBFB0BD}"/>
              </a:ext>
            </a:extLst>
          </p:cNvPr>
          <p:cNvSpPr txBox="1"/>
          <p:nvPr/>
        </p:nvSpPr>
        <p:spPr>
          <a:xfrm>
            <a:off x="6653673" y="2863266"/>
            <a:ext cx="2594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7.   Model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A4674E-9903-0A60-E1C2-99B57083706F}"/>
              </a:ext>
            </a:extLst>
          </p:cNvPr>
          <p:cNvSpPr txBox="1"/>
          <p:nvPr/>
        </p:nvSpPr>
        <p:spPr>
          <a:xfrm>
            <a:off x="6653673" y="3509203"/>
            <a:ext cx="5309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8.   Making Predictions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0E190-58A7-B543-52C3-7CF024487CCA}"/>
              </a:ext>
            </a:extLst>
          </p:cNvPr>
          <p:cNvSpPr txBox="1"/>
          <p:nvPr/>
        </p:nvSpPr>
        <p:spPr>
          <a:xfrm>
            <a:off x="6653673" y="4841329"/>
            <a:ext cx="4865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10.   Model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5E326-00D6-041E-1F88-42628F652A55}"/>
              </a:ext>
            </a:extLst>
          </p:cNvPr>
          <p:cNvSpPr txBox="1"/>
          <p:nvPr/>
        </p:nvSpPr>
        <p:spPr>
          <a:xfrm>
            <a:off x="6653673" y="4195392"/>
            <a:ext cx="4865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9.   </a:t>
            </a:r>
            <a:r>
              <a:rPr lang="en-IN" sz="2400">
                <a:latin typeface="Calibri" panose="020F0502020204030204" pitchFamily="34" charset="0"/>
                <a:cs typeface="Calibri" panose="020F0502020204030204" pitchFamily="34" charset="0"/>
              </a:rPr>
              <a:t>Preparing Test Data</a:t>
            </a:r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21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4" grpId="0"/>
      <p:bldP spid="6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8985CDD-2EE1-62D7-E8AC-DB62D109AFC7}"/>
              </a:ext>
            </a:extLst>
          </p:cNvPr>
          <p:cNvSpPr txBox="1">
            <a:spLocks/>
          </p:cNvSpPr>
          <p:nvPr/>
        </p:nvSpPr>
        <p:spPr>
          <a:xfrm>
            <a:off x="574893" y="562033"/>
            <a:ext cx="7610640" cy="646330"/>
          </a:xfrm>
          <a:prstGeom prst="rect">
            <a:avLst/>
          </a:prstGeom>
        </p:spPr>
        <p:txBody>
          <a:bodyPr anchor="b">
            <a:normAutofit fontScale="97500"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2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Stock Prediction – Data Preprocessing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06BFF0-92B9-A2F1-10C0-461EB4CBB162}"/>
              </a:ext>
            </a:extLst>
          </p:cNvPr>
          <p:cNvSpPr txBox="1"/>
          <p:nvPr/>
        </p:nvSpPr>
        <p:spPr>
          <a:xfrm>
            <a:off x="4422662" y="2490218"/>
            <a:ext cx="575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IN" sz="1800" dirty="0"/>
              <a:t>Splitting the data into Training &amp; Testing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A53DE7-3E6C-C3A8-C58E-8A143F39E9A1}"/>
              </a:ext>
            </a:extLst>
          </p:cNvPr>
          <p:cNvCxnSpPr>
            <a:cxnSpLocks/>
          </p:cNvCxnSpPr>
          <p:nvPr/>
        </p:nvCxnSpPr>
        <p:spPr>
          <a:xfrm>
            <a:off x="2093205" y="4397437"/>
            <a:ext cx="79982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47AD357-AF05-8B0F-8E3F-63FAAC837314}"/>
              </a:ext>
            </a:extLst>
          </p:cNvPr>
          <p:cNvSpPr txBox="1"/>
          <p:nvPr/>
        </p:nvSpPr>
        <p:spPr>
          <a:xfrm>
            <a:off x="1803094" y="4567967"/>
            <a:ext cx="7959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0%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C098F8-8C4B-E069-1EC6-32B386A0ABD6}"/>
              </a:ext>
            </a:extLst>
          </p:cNvPr>
          <p:cNvSpPr txBox="1"/>
          <p:nvPr/>
        </p:nvSpPr>
        <p:spPr>
          <a:xfrm>
            <a:off x="9836456" y="4556341"/>
            <a:ext cx="1104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100%</a:t>
            </a:r>
            <a:endParaRPr lang="en-US" sz="12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807F25B-016A-8021-3855-D059C2199ECA}"/>
              </a:ext>
            </a:extLst>
          </p:cNvPr>
          <p:cNvCxnSpPr/>
          <p:nvPr/>
        </p:nvCxnSpPr>
        <p:spPr>
          <a:xfrm flipV="1">
            <a:off x="7414352" y="3660732"/>
            <a:ext cx="0" cy="123654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231C22B9-06AE-8D94-5A4A-110338A36812}"/>
              </a:ext>
            </a:extLst>
          </p:cNvPr>
          <p:cNvSpPr/>
          <p:nvPr/>
        </p:nvSpPr>
        <p:spPr>
          <a:xfrm rot="5400000">
            <a:off x="4410406" y="1414159"/>
            <a:ext cx="682581" cy="51012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F27453-4A49-8BC6-5F63-5E384E54FEF8}"/>
              </a:ext>
            </a:extLst>
          </p:cNvPr>
          <p:cNvSpPr txBox="1"/>
          <p:nvPr/>
        </p:nvSpPr>
        <p:spPr>
          <a:xfrm>
            <a:off x="4534759" y="3345183"/>
            <a:ext cx="1104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70%</a:t>
            </a:r>
            <a:endParaRPr lang="en-US" sz="1200" dirty="0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CB65DE18-2C80-E6E0-8DAD-CA905F0F089A}"/>
              </a:ext>
            </a:extLst>
          </p:cNvPr>
          <p:cNvSpPr/>
          <p:nvPr/>
        </p:nvSpPr>
        <p:spPr>
          <a:xfrm rot="5400000">
            <a:off x="8395473" y="2709319"/>
            <a:ext cx="682581" cy="250830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7FD485-76A9-AAD6-1461-8D2763D89348}"/>
              </a:ext>
            </a:extLst>
          </p:cNvPr>
          <p:cNvSpPr txBox="1"/>
          <p:nvPr/>
        </p:nvSpPr>
        <p:spPr>
          <a:xfrm>
            <a:off x="8484462" y="3345182"/>
            <a:ext cx="1104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30%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7BDA6D-EFDD-F0A5-8E49-CB7C7C0EE042}"/>
              </a:ext>
            </a:extLst>
          </p:cNvPr>
          <p:cNvSpPr txBox="1"/>
          <p:nvPr/>
        </p:nvSpPr>
        <p:spPr>
          <a:xfrm>
            <a:off x="4380213" y="4074101"/>
            <a:ext cx="9948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Training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3F796B-2083-49D7-505C-2A1AFCE01D1A}"/>
              </a:ext>
            </a:extLst>
          </p:cNvPr>
          <p:cNvSpPr txBox="1"/>
          <p:nvPr/>
        </p:nvSpPr>
        <p:spPr>
          <a:xfrm>
            <a:off x="8458704" y="4074100"/>
            <a:ext cx="9948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Testing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921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/>
      <p:bldP spid="33" grpId="0" animBg="1"/>
      <p:bldP spid="34" grpId="0"/>
      <p:bldP spid="35" grpId="0" animBg="1"/>
      <p:bldP spid="36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RESTful Operations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711AC-7344-7AFF-CACF-2FD0749771FE}"/>
              </a:ext>
            </a:extLst>
          </p:cNvPr>
          <p:cNvSpPr txBox="1"/>
          <p:nvPr/>
        </p:nvSpPr>
        <p:spPr>
          <a:xfrm>
            <a:off x="1201212" y="1646710"/>
            <a:ext cx="567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GET, POST, PUT, DELETE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2AE88-DCDC-F1F0-BA02-8084F46F42CE}"/>
              </a:ext>
            </a:extLst>
          </p:cNvPr>
          <p:cNvSpPr txBox="1"/>
          <p:nvPr/>
        </p:nvSpPr>
        <p:spPr>
          <a:xfrm>
            <a:off x="4487333" y="2950940"/>
            <a:ext cx="567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GET       	/students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30BAC0-B832-A7D8-587E-86FCDE0C98E7}"/>
              </a:ext>
            </a:extLst>
          </p:cNvPr>
          <p:cNvSpPr txBox="1"/>
          <p:nvPr/>
        </p:nvSpPr>
        <p:spPr>
          <a:xfrm>
            <a:off x="4487333" y="3589629"/>
            <a:ext cx="567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POST      	/students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E5DE3-0251-A549-EED0-D257CCF70BA9}"/>
              </a:ext>
            </a:extLst>
          </p:cNvPr>
          <p:cNvSpPr txBox="1"/>
          <p:nvPr/>
        </p:nvSpPr>
        <p:spPr>
          <a:xfrm>
            <a:off x="4487333" y="4238252"/>
            <a:ext cx="567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PUT       	/student/1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FCFBDC-F265-9CD2-017C-826AD9065A88}"/>
              </a:ext>
            </a:extLst>
          </p:cNvPr>
          <p:cNvSpPr txBox="1"/>
          <p:nvPr/>
        </p:nvSpPr>
        <p:spPr>
          <a:xfrm>
            <a:off x="4487333" y="4880706"/>
            <a:ext cx="5674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DELETE       	/student/1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B2D62-E6DC-827B-9403-68BAAFAA45F1}"/>
              </a:ext>
            </a:extLst>
          </p:cNvPr>
          <p:cNvSpPr txBox="1"/>
          <p:nvPr/>
        </p:nvSpPr>
        <p:spPr>
          <a:xfrm>
            <a:off x="6551871" y="2486983"/>
            <a:ext cx="844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URI</a:t>
            </a:r>
          </a:p>
        </p:txBody>
      </p:sp>
    </p:spTree>
    <p:extLst>
      <p:ext uri="{BB962C8B-B14F-4D97-AF65-F5344CB8AC3E}">
        <p14:creationId xmlns:p14="http://schemas.microsoft.com/office/powerpoint/2010/main" val="92956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5436" y="2580232"/>
            <a:ext cx="5441128" cy="1137752"/>
          </a:xfrm>
        </p:spPr>
        <p:txBody>
          <a:bodyPr anchor="b">
            <a:normAutofit/>
          </a:bodyPr>
          <a:lstStyle/>
          <a:p>
            <a:r>
              <a:rPr lang="en-US" sz="3200" dirty="0"/>
              <a:t>Virtual Environment</a:t>
            </a:r>
          </a:p>
        </p:txBody>
      </p:sp>
    </p:spTree>
    <p:extLst>
      <p:ext uri="{BB962C8B-B14F-4D97-AF65-F5344CB8AC3E}">
        <p14:creationId xmlns:p14="http://schemas.microsoft.com/office/powerpoint/2010/main" val="4135469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and blue clouds">
            <a:extLst>
              <a:ext uri="{FF2B5EF4-FFF2-40B4-BE49-F238E27FC236}">
                <a16:creationId xmlns:a16="http://schemas.microsoft.com/office/drawing/2014/main" id="{5F152BD7-03D0-F2D4-1BE1-A29A4C0A5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r="13174" b="2"/>
          <a:stretch/>
        </p:blipFill>
        <p:spPr>
          <a:xfrm>
            <a:off x="4487333" y="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22029-9DCE-E363-9852-AA8C349B9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1212" y="527146"/>
            <a:ext cx="8331331" cy="1119564"/>
          </a:xfrm>
        </p:spPr>
        <p:txBody>
          <a:bodyPr anchor="b">
            <a:normAutofit/>
          </a:bodyPr>
          <a:lstStyle/>
          <a:p>
            <a:r>
              <a:rPr lang="en-US" sz="3200" dirty="0"/>
              <a:t>Web Application Endpoints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0711AC-7344-7AFF-CACF-2FD0749771FE}"/>
              </a:ext>
            </a:extLst>
          </p:cNvPr>
          <p:cNvSpPr txBox="1"/>
          <p:nvPr/>
        </p:nvSpPr>
        <p:spPr>
          <a:xfrm>
            <a:off x="1201211" y="1646710"/>
            <a:ext cx="7002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Users can directly access it from the web browsers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07C72C-B2C4-C0B6-BC46-4B6CA681F815}"/>
              </a:ext>
            </a:extLst>
          </p:cNvPr>
          <p:cNvSpPr txBox="1"/>
          <p:nvPr/>
        </p:nvSpPr>
        <p:spPr>
          <a:xfrm>
            <a:off x="1201211" y="3254268"/>
            <a:ext cx="7002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http://127.0.0.1:8000/students/</a:t>
            </a:r>
          </a:p>
        </p:txBody>
      </p:sp>
    </p:spTree>
    <p:extLst>
      <p:ext uri="{BB962C8B-B14F-4D97-AF65-F5344CB8AC3E}">
        <p14:creationId xmlns:p14="http://schemas.microsoft.com/office/powerpoint/2010/main" val="117491148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5520</TotalTime>
  <Words>2285</Words>
  <Application>Microsoft Macintosh PowerPoint</Application>
  <PresentationFormat>Widescreen</PresentationFormat>
  <Paragraphs>408</Paragraphs>
  <Slides>61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Meiryo</vt:lpstr>
      <vt:lpstr>Aptos</vt:lpstr>
      <vt:lpstr>Arial</vt:lpstr>
      <vt:lpstr>Calibri</vt:lpstr>
      <vt:lpstr>Calibri Light</vt:lpstr>
      <vt:lpstr>Corbel</vt:lpstr>
      <vt:lpstr>SketchLinesVTI</vt:lpstr>
      <vt:lpstr>Django REST framework</vt:lpstr>
      <vt:lpstr>What is an API?</vt:lpstr>
      <vt:lpstr>What is REST API?</vt:lpstr>
      <vt:lpstr>Core Principles of REST</vt:lpstr>
      <vt:lpstr>Core Principles of REST</vt:lpstr>
      <vt:lpstr>Core Principles of REST</vt:lpstr>
      <vt:lpstr>RESTful Operations</vt:lpstr>
      <vt:lpstr>Virtual Environment</vt:lpstr>
      <vt:lpstr>Web Application Endpoints</vt:lpstr>
      <vt:lpstr>API Endpoints</vt:lpstr>
      <vt:lpstr>Serializers</vt:lpstr>
      <vt:lpstr>Class Based Views</vt:lpstr>
      <vt:lpstr>Mixins</vt:lpstr>
      <vt:lpstr>Mixins</vt:lpstr>
      <vt:lpstr>Mixins</vt:lpstr>
      <vt:lpstr>Generics</vt:lpstr>
      <vt:lpstr>Viewsets</vt:lpstr>
      <vt:lpstr>Pagination</vt:lpstr>
      <vt:lpstr>Filtering</vt:lpstr>
      <vt:lpstr>React Introduction</vt:lpstr>
      <vt:lpstr>Components</vt:lpstr>
      <vt:lpstr>Virtual DOM</vt:lpstr>
      <vt:lpstr>State</vt:lpstr>
      <vt:lpstr>Built-in Hooks in React</vt:lpstr>
      <vt:lpstr>UseEffect</vt:lpstr>
      <vt:lpstr>UseMemo</vt:lpstr>
      <vt:lpstr>Prop Drilling</vt:lpstr>
      <vt:lpstr>UseRef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Rathan Kumar</dc:creator>
  <cp:lastModifiedBy>Rathan Kumar</cp:lastModifiedBy>
  <cp:revision>2</cp:revision>
  <dcterms:created xsi:type="dcterms:W3CDTF">2024-04-28T08:01:47Z</dcterms:created>
  <dcterms:modified xsi:type="dcterms:W3CDTF">2025-02-13T17:46:00Z</dcterms:modified>
</cp:coreProperties>
</file>